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9" r:id="rId2"/>
    <p:sldMasterId id="2147483660" r:id="rId3"/>
    <p:sldMasterId id="2147483695" r:id="rId4"/>
  </p:sldMasterIdLst>
  <p:notesMasterIdLst>
    <p:notesMasterId r:id="rId39"/>
  </p:notesMasterIdLst>
  <p:sldIdLst>
    <p:sldId id="3099" r:id="rId5"/>
    <p:sldId id="3096" r:id="rId6"/>
    <p:sldId id="3076" r:id="rId7"/>
    <p:sldId id="524" r:id="rId8"/>
    <p:sldId id="1808" r:id="rId9"/>
    <p:sldId id="3103" r:id="rId10"/>
    <p:sldId id="3146" r:id="rId11"/>
    <p:sldId id="3160" r:id="rId12"/>
    <p:sldId id="3147" r:id="rId13"/>
    <p:sldId id="3148" r:id="rId14"/>
    <p:sldId id="3161" r:id="rId15"/>
    <p:sldId id="3104" r:id="rId16"/>
    <p:sldId id="3156" r:id="rId17"/>
    <p:sldId id="3150" r:id="rId18"/>
    <p:sldId id="3109" r:id="rId19"/>
    <p:sldId id="3154" r:id="rId20"/>
    <p:sldId id="3153" r:id="rId21"/>
    <p:sldId id="3152" r:id="rId22"/>
    <p:sldId id="3151" r:id="rId23"/>
    <p:sldId id="3116" r:id="rId24"/>
    <p:sldId id="3149" r:id="rId25"/>
    <p:sldId id="3162" r:id="rId26"/>
    <p:sldId id="3157" r:id="rId27"/>
    <p:sldId id="3125" r:id="rId28"/>
    <p:sldId id="3159" r:id="rId29"/>
    <p:sldId id="3165" r:id="rId30"/>
    <p:sldId id="3168" r:id="rId31"/>
    <p:sldId id="3166" r:id="rId32"/>
    <p:sldId id="3167" r:id="rId33"/>
    <p:sldId id="3169" r:id="rId34"/>
    <p:sldId id="3163" r:id="rId35"/>
    <p:sldId id="3164" r:id="rId36"/>
    <p:sldId id="3088" r:id="rId37"/>
    <p:sldId id="3087" r:id="rId38"/>
  </p:sldIdLst>
  <p:sldSz cx="12192000" cy="6858000"/>
  <p:notesSz cx="6797675" cy="9926638"/>
  <p:embeddedFontLst>
    <p:embeddedFont>
      <p:font typeface="경기천년제목 Medium" panose="02020603020101020101" pitchFamily="18" charset="-127"/>
      <p:regular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경기천년바탕 Bold" panose="02020803020101020101" pitchFamily="18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경기천년제목 Bold" panose="02020803020101020101" pitchFamily="18" charset="-127"/>
      <p:bold r:id="rId46"/>
    </p:embeddedFont>
    <p:embeddedFont>
      <p:font typeface="조선일보명조" panose="020B0600000101010101" charset="-127"/>
      <p:regular r:id="rId47"/>
    </p:embeddedFont>
    <p:embeddedFont>
      <p:font typeface="HY견고딕" panose="02030600000101010101" pitchFamily="18" charset="-127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HY헤드라인M" panose="02030600000101010101" pitchFamily="18" charset="-127"/>
      <p:regular r:id="rId53"/>
    </p:embeddedFont>
    <p:embeddedFont>
      <p:font typeface="경기천년바탕 Regular" panose="02020503020101020101" pitchFamily="18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413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11" orient="horz" pos="1797" userDrawn="1">
          <p15:clr>
            <a:srgbClr val="A4A3A4"/>
          </p15:clr>
        </p15:guide>
        <p15:guide id="12" pos="267" userDrawn="1">
          <p15:clr>
            <a:srgbClr val="A4A3A4"/>
          </p15:clr>
        </p15:guide>
        <p15:guide id="14" orient="horz" userDrawn="1">
          <p15:clr>
            <a:srgbClr val="A4A3A4"/>
          </p15:clr>
        </p15:guide>
        <p15:guide id="15" orient="horz" pos="210" userDrawn="1">
          <p15:clr>
            <a:srgbClr val="A4A3A4"/>
          </p15:clr>
        </p15:guide>
        <p15:guide id="17" orient="horz" pos="3793" userDrawn="1">
          <p15:clr>
            <a:srgbClr val="A4A3A4"/>
          </p15:clr>
        </p15:guide>
        <p15:guide id="18" orient="horz" pos="2750" userDrawn="1">
          <p15:clr>
            <a:srgbClr val="A4A3A4"/>
          </p15:clr>
        </p15:guide>
        <p15:guide id="19" pos="3840" userDrawn="1">
          <p15:clr>
            <a:srgbClr val="A4A3A4"/>
          </p15:clr>
        </p15:guide>
        <p15:guide id="20" orient="horz" pos="1117" userDrawn="1">
          <p15:clr>
            <a:srgbClr val="A4A3A4"/>
          </p15:clr>
        </p15:guide>
        <p15:guide id="21" orient="horz" pos="1344" userDrawn="1">
          <p15:clr>
            <a:srgbClr val="A4A3A4"/>
          </p15:clr>
        </p15:guide>
        <p15:guide id="2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8000"/>
    <a:srgbClr val="AF841A"/>
    <a:srgbClr val="EED18A"/>
    <a:srgbClr val="31859C"/>
    <a:srgbClr val="0000FF"/>
    <a:srgbClr val="0051A3"/>
    <a:srgbClr val="C66F97"/>
    <a:srgbClr val="93CDDD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05" autoAdjust="0"/>
    <p:restoredTop sz="95159" autoAdjust="0"/>
  </p:normalViewPr>
  <p:slideViewPr>
    <p:cSldViewPr>
      <p:cViewPr varScale="1">
        <p:scale>
          <a:sx n="84" d="100"/>
          <a:sy n="84" d="100"/>
        </p:scale>
        <p:origin x="298" y="43"/>
      </p:cViewPr>
      <p:guideLst>
        <p:guide pos="7413"/>
        <p:guide orient="horz" pos="4065"/>
        <p:guide orient="horz" pos="1797"/>
        <p:guide pos="267"/>
        <p:guide orient="horz"/>
        <p:guide orient="horz" pos="210"/>
        <p:guide orient="horz" pos="3793"/>
        <p:guide orient="horz" pos="2750"/>
        <p:guide pos="3840"/>
        <p:guide orient="horz" pos="1117"/>
        <p:guide orient="horz" pos="1344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54" y="-84"/>
      </p:cViewPr>
      <p:guideLst>
        <p:guide orient="horz" pos="3126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6065" cy="497333"/>
          </a:xfrm>
          <a:prstGeom prst="rect">
            <a:avLst/>
          </a:prstGeom>
        </p:spPr>
        <p:txBody>
          <a:bodyPr vert="horz" lIns="88193" tIns="44096" rIns="88193" bIns="44096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094" y="1"/>
            <a:ext cx="2946065" cy="497333"/>
          </a:xfrm>
          <a:prstGeom prst="rect">
            <a:avLst/>
          </a:prstGeom>
        </p:spPr>
        <p:txBody>
          <a:bodyPr vert="horz" lIns="88193" tIns="44096" rIns="88193" bIns="44096" rtlCol="0"/>
          <a:lstStyle>
            <a:lvl1pPr algn="r">
              <a:defRPr sz="1100"/>
            </a:lvl1pPr>
          </a:lstStyle>
          <a:p>
            <a:fld id="{62BB249C-10E6-41D2-AFD6-3ADFC5B433E3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93" tIns="44096" rIns="88193" bIns="4409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60" y="4777782"/>
            <a:ext cx="5439356" cy="3907834"/>
          </a:xfrm>
          <a:prstGeom prst="rect">
            <a:avLst/>
          </a:prstGeom>
        </p:spPr>
        <p:txBody>
          <a:bodyPr vert="horz" lIns="88193" tIns="44096" rIns="88193" bIns="44096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9307"/>
            <a:ext cx="2946065" cy="497333"/>
          </a:xfrm>
          <a:prstGeom prst="rect">
            <a:avLst/>
          </a:prstGeom>
        </p:spPr>
        <p:txBody>
          <a:bodyPr vert="horz" lIns="88193" tIns="44096" rIns="88193" bIns="44096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094" y="9429307"/>
            <a:ext cx="2946065" cy="497333"/>
          </a:xfrm>
          <a:prstGeom prst="rect">
            <a:avLst/>
          </a:prstGeom>
        </p:spPr>
        <p:txBody>
          <a:bodyPr vert="horz" lIns="88193" tIns="44096" rIns="88193" bIns="44096" rtlCol="0" anchor="b"/>
          <a:lstStyle>
            <a:lvl1pPr algn="r">
              <a:defRPr sz="1100"/>
            </a:lvl1pPr>
          </a:lstStyle>
          <a:p>
            <a:fld id="{68876036-9D35-4423-AC6F-AE3F77E866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9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3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98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380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0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998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5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39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7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5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10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52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57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30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201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704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5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376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83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954"/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287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859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2339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2339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19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6401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825625"/>
            <a:ext cx="516401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810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54" y="1681163"/>
            <a:ext cx="515815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54" y="2505075"/>
            <a:ext cx="5158154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55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55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829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547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31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19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3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78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163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5877" y="365125"/>
            <a:ext cx="2627924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0010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328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39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4708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12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22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01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359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063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525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10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0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3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5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6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2559CE-562C-4B38-9876-AF1025870838}"/>
              </a:ext>
            </a:extLst>
          </p:cNvPr>
          <p:cNvSpPr/>
          <p:nvPr userDrawn="1"/>
        </p:nvSpPr>
        <p:spPr>
          <a:xfrm>
            <a:off x="0" y="179946"/>
            <a:ext cx="12192000" cy="7753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12192000" cy="1679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423984" cy="16795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776520" y="26064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500" b="1" spc="-185" dirty="0" smtClean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생활 속 </a:t>
            </a:r>
            <a:r>
              <a:rPr lang="en-US" altLang="ko-KR" sz="1500" b="1" spc="-185" dirty="0" smtClean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endParaRPr lang="ko-KR" altLang="en-US" sz="1500" b="1" spc="-185" dirty="0">
              <a:solidFill>
                <a:srgbClr val="003300"/>
              </a:solidFill>
              <a:effectLst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874"/>
            <a:ext cx="12192000" cy="60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76" r:id="rId13"/>
    <p:sldLayoutId id="2147483677" r:id="rId14"/>
    <p:sldLayoutId id="2147483678" r:id="rId1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1"/>
            <a:ext cx="12192000" cy="167951"/>
            <a:chOff x="1" y="0"/>
            <a:chExt cx="9906000" cy="81046"/>
          </a:xfrm>
        </p:grpSpPr>
        <p:sp>
          <p:nvSpPr>
            <p:cNvPr id="3" name="직사각형 2"/>
            <p:cNvSpPr/>
            <p:nvPr/>
          </p:nvSpPr>
          <p:spPr>
            <a:xfrm>
              <a:off x="1" y="0"/>
              <a:ext cx="9906000" cy="81046"/>
            </a:xfrm>
            <a:prstGeom prst="rect">
              <a:avLst/>
            </a:prstGeom>
            <a:solidFill>
              <a:srgbClr val="55B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" y="0"/>
              <a:ext cx="344487" cy="81046"/>
            </a:xfrm>
            <a:prstGeom prst="rect">
              <a:avLst/>
            </a:prstGeom>
            <a:solidFill>
              <a:srgbClr val="0B5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/>
          </a:p>
        </p:txBody>
      </p:sp>
      <p:sp>
        <p:nvSpPr>
          <p:cNvPr id="10" name="TextBox 9"/>
          <p:cNvSpPr txBox="1"/>
          <p:nvPr userDrawn="1"/>
        </p:nvSpPr>
        <p:spPr>
          <a:xfrm>
            <a:off x="8843382" y="227068"/>
            <a:ext cx="2924633" cy="291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292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경기관광축제 육성 및 지원제도 개선방안 수립용역</a:t>
            </a:r>
          </a:p>
        </p:txBody>
      </p:sp>
    </p:spTree>
    <p:extLst>
      <p:ext uri="{BB962C8B-B14F-4D97-AF65-F5344CB8AC3E}">
        <p14:creationId xmlns:p14="http://schemas.microsoft.com/office/powerpoint/2010/main" val="97110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44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25444" rtl="0" eaLnBrk="1" latinLnBrk="1" hangingPunct="1">
        <a:lnSpc>
          <a:spcPct val="90000"/>
        </a:lnSpc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361" indent="-281361" algn="l" defTabSz="1125444" rtl="0" eaLnBrk="1" latinLnBrk="1" hangingPunct="1">
        <a:lnSpc>
          <a:spcPct val="90000"/>
        </a:lnSpc>
        <a:spcBef>
          <a:spcPts val="1231"/>
        </a:spcBef>
        <a:buFont typeface="Arial" panose="020B0604020202020204" pitchFamily="34" charset="0"/>
        <a:buChar char="•"/>
        <a:defRPr sz="3446" kern="1200">
          <a:solidFill>
            <a:schemeClr val="tx1"/>
          </a:solidFill>
          <a:latin typeface="+mn-lt"/>
          <a:ea typeface="+mn-ea"/>
          <a:cs typeface="+mn-cs"/>
        </a:defRPr>
      </a:lvl1pPr>
      <a:lvl2pPr marL="84408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7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sgeconomy.com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play.google.com/store/apps/details?id=com.sk.hangarae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play.google.com/store/apps/details?id=com.sk.hangara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play.google.com/store/apps/details?id=com.sk.hangarae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SG란 무엇이며, 왜 중요할까? - magazine why esg is important 02">
            <a:extLst>
              <a:ext uri="{FF2B5EF4-FFF2-40B4-BE49-F238E27FC236}">
                <a16:creationId xmlns:a16="http://schemas.microsoft.com/office/drawing/2014/main" id="{1F48F722-D789-44EB-8D8B-63DB54C83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" b="4218"/>
          <a:stretch/>
        </p:blipFill>
        <p:spPr bwMode="auto">
          <a:xfrm>
            <a:off x="10885" y="0"/>
            <a:ext cx="12209705" cy="6858000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  <a:ex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8B6287-7E88-4FEB-BDC6-D39D8B42D725}"/>
              </a:ext>
            </a:extLst>
          </p:cNvPr>
          <p:cNvSpPr/>
          <p:nvPr/>
        </p:nvSpPr>
        <p:spPr>
          <a:xfrm>
            <a:off x="263352" y="200394"/>
            <a:ext cx="119373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콘텐츠는 </a:t>
            </a:r>
            <a:r>
              <a:rPr lang="en-US" altLang="ko-KR" sz="17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2023</a:t>
            </a:r>
            <a:r>
              <a:rPr lang="ko-KR" altLang="en-US" sz="17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 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전문대학 </a:t>
            </a:r>
            <a:r>
              <a:rPr lang="ko-KR" altLang="en-US" sz="170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혁신사업에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의하여 </a:t>
            </a:r>
            <a:r>
              <a:rPr lang="ko-KR" altLang="en-US" sz="17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개발되었음</a:t>
            </a:r>
            <a:endParaRPr lang="en-US" altLang="ko-KR" sz="17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91" y="1772816"/>
            <a:ext cx="12217399" cy="115212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1343" y="1916832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85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생활 속 </a:t>
            </a:r>
            <a:r>
              <a:rPr lang="en-US" altLang="ko-KR" sz="4800" b="1" spc="-185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 S G</a:t>
            </a:r>
            <a:endParaRPr lang="ko-KR" altLang="en-US" sz="4800" b="1" spc="-185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4680" y="4975402"/>
            <a:ext cx="12217399" cy="97387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7855B-4419-459E-BD40-0C84B9925DC3}"/>
              </a:ext>
            </a:extLst>
          </p:cNvPr>
          <p:cNvSpPr txBox="1"/>
          <p:nvPr/>
        </p:nvSpPr>
        <p:spPr>
          <a:xfrm>
            <a:off x="-96688" y="5061548"/>
            <a:ext cx="12210245" cy="774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215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조동인 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현승권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 smtClean="0">
                <a:solidFill>
                  <a:schemeClr val="bg1"/>
                </a:solidFill>
              </a:rPr>
              <a:t>인하공업전문대학</a:t>
            </a:r>
            <a:r>
              <a:rPr lang="en-US" altLang="ko-KR" sz="1800" dirty="0" smtClean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05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2-2. ESG </a:t>
            </a:r>
            <a:r>
              <a:rPr lang="ko-KR" altLang="en-US" dirty="0" smtClean="0"/>
              <a:t>개념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9" name="Text Box 51">
            <a:extLst>
              <a:ext uri="{FF2B5EF4-FFF2-40B4-BE49-F238E27FC236}">
                <a16:creationId xmlns:a16="http://schemas.microsoft.com/office/drawing/2014/main" id="{624BC395-8AE6-4EFB-9AAC-EBD1861A2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064" y="1847075"/>
            <a:ext cx="7859382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532453"/>
            <a:chOff x="746775" y="1085564"/>
            <a:chExt cx="5140726" cy="532453"/>
          </a:xfrm>
        </p:grpSpPr>
        <p:grpSp>
          <p:nvGrpSpPr>
            <p:cNvPr id="13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5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에 대한 환경부 및  </a:t>
              </a:r>
              <a:r>
                <a:rPr lang="en-US" altLang="ko-KR" sz="2200" b="1" spc="-185" dirty="0" err="1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Carbonclik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해설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(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환경부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en-US" altLang="ko-KR" sz="2200" b="1" spc="-185" dirty="0" err="1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Carbonclik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76368" y="6085429"/>
            <a:ext cx="5248045" cy="518843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환경부의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코스닥 기업 지원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b="1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녹색신문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23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7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 기사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72064" y="6001389"/>
            <a:ext cx="4811076" cy="550817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What is ESG? (</a:t>
            </a:r>
            <a:r>
              <a:rPr lang="ko-KR" altLang="en-US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  <a:r>
              <a:rPr lang="en-US" altLang="ko-KR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</a:t>
            </a:r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://medium.com/carbonclik/what-is-esg-and-why-is-it-important </a:t>
            </a:r>
            <a:r>
              <a:rPr lang="en-US" altLang="ko-KR" sz="13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7" y="1618017"/>
            <a:ext cx="5685013" cy="4413132"/>
          </a:xfrm>
          <a:prstGeom prst="rect">
            <a:avLst/>
          </a:prstGeom>
        </p:spPr>
      </p:pic>
      <p:sp>
        <p:nvSpPr>
          <p:cNvPr id="8" name="AutoShape 2" descr="D:\24 ESG %EB%AA%A8%EB%93%A0 %EC%9E%90%EB%A3%8C %EA%B3%84%ED%9A%8D%EC%84%9C_%ED%9A%8C%EC%9D%98%EB%A1%9D %EC%98%81%EC%88%98%EC%A6%9D %EC%9A%B4%EC%98%81%EB%B9%84\%EA%B7%B9%EA%B0%95%EC%9E%90%EB%A3%8C_ESG %EA%B0%9C%EB%B0%9C %EC%8B%A0%EC%B2%AD%EC%84%9C ___PPT__ %EC%97%AC%ED%83%80%EC%9E%90%EB%A3%8C\ESG %EC%82%AC%EC%A7%84 %EB%B0%8F %EB%8F%99%EC%98%81%EC%83%81 %EC%9E%90%EB%A3%8C\19 investopia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44" y="1618017"/>
            <a:ext cx="6135656" cy="43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04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23992" y="2854319"/>
            <a:ext cx="5145871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EU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개념</a:t>
            </a:r>
            <a:endParaRPr lang="ko-KR" altLang="en-US" sz="4000" spc="-148" dirty="0">
              <a:solidFill>
                <a:srgbClr val="064B8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</p:spTree>
    <p:extLst>
      <p:ext uri="{BB962C8B-B14F-4D97-AF65-F5344CB8AC3E}">
        <p14:creationId xmlns:p14="http://schemas.microsoft.com/office/powerpoint/2010/main" val="177431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E83FD7-832F-4293-89B5-917E9AF45E01}"/>
              </a:ext>
            </a:extLst>
          </p:cNvPr>
          <p:cNvSpPr/>
          <p:nvPr/>
        </p:nvSpPr>
        <p:spPr>
          <a:xfrm>
            <a:off x="1134611" y="3808816"/>
            <a:ext cx="10020754" cy="1518905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2FCAB0-82B3-4457-B0D0-B38CA863D385}"/>
              </a:ext>
            </a:extLst>
          </p:cNvPr>
          <p:cNvSpPr/>
          <p:nvPr/>
        </p:nvSpPr>
        <p:spPr>
          <a:xfrm>
            <a:off x="1173215" y="1765430"/>
            <a:ext cx="10020754" cy="173557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9" name="Text Box 51">
            <a:extLst>
              <a:ext uri="{FF2B5EF4-FFF2-40B4-BE49-F238E27FC236}">
                <a16:creationId xmlns:a16="http://schemas.microsoft.com/office/drawing/2014/main" id="{624BC395-8AE6-4EFB-9AAC-EBD1861A2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215" y="1940156"/>
            <a:ext cx="9718398" cy="36379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342900" indent="-342900">
              <a:buAutoNum type="arabicPeriod"/>
            </a:pPr>
            <a:r>
              <a:rPr lang="ko-KR" altLang="en-US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정부가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공공기관 통합공시제도를 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ESG(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환경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사회책무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·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기업지배구조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를 강화하는 방향으로 전면 개편했다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이에 따라 공공기관 평가 때도 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 중점적으로 반영된다</a:t>
            </a:r>
            <a:r>
              <a:rPr lang="en-US" altLang="ko-KR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정부는 현재 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'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일반현황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기관운영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주요사업 및 경영성과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대내외 평가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정보공개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'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등 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5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개로 나뉜 </a:t>
            </a:r>
            <a:r>
              <a:rPr lang="ko-KR" altLang="en-US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대항목을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'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기관운영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ESG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운영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경영성과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, 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대내외 평가</a:t>
            </a:r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'  4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개 </a:t>
            </a:r>
            <a:r>
              <a:rPr lang="ko-KR" altLang="en-US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대분류로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바꾼다</a:t>
            </a:r>
            <a:r>
              <a:rPr lang="en-US" altLang="ko-KR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. </a:t>
            </a:r>
          </a:p>
          <a:p>
            <a:pPr marL="0" indent="0">
              <a:buNone/>
            </a:pPr>
            <a:r>
              <a:rPr lang="en-US" altLang="ko-KR" sz="1200" b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en-US" altLang="ko-KR" sz="1200" b="1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         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ESG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경제  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http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://www.esgeconomy.com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2023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 기사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b="1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기획재정부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발표 일부 발췌함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800" dirty="0">
                <a:latin typeface="경기천년바탕"/>
              </a:rPr>
              <a:t/>
            </a:r>
            <a:br>
              <a:rPr lang="ko-KR" altLang="en-US" sz="1800" dirty="0">
                <a:latin typeface="경기천년바탕"/>
              </a:rPr>
            </a:b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2. ESG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세계적인 흐름이고 대한민국은 경제 규모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위에 달하는 국가로서 시대적 흐름에 편승하고  민간 기업의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경영을 확대 하고 또한 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경영을 유도하고자 정부 산하 기관부터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 정보 공시 및 규정 정비를 요구해왔으며  국민연금은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2015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국민 연금법 개정을 통해 제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102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호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항에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고려하여 기금을 운영할 수 있다는 내용이 개정되었다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실전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매일경제 신문사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).</a:t>
            </a:r>
            <a:endParaRPr lang="en-US" altLang="ko-KR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BFD3E8-00BF-4CA6-9C7A-A11B02C7929B}"/>
              </a:ext>
            </a:extLst>
          </p:cNvPr>
          <p:cNvSpPr/>
          <p:nvPr/>
        </p:nvSpPr>
        <p:spPr>
          <a:xfrm>
            <a:off x="1368219" y="1090752"/>
            <a:ext cx="8589972" cy="5324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85725">
              <a:lnSpc>
                <a:spcPct val="130000"/>
              </a:lnSpc>
            </a:pPr>
            <a:r>
              <a:rPr lang="ko-KR" altLang="en-US" sz="2000" spc="-1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200" b="1" spc="-185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정부에서도 </a:t>
            </a:r>
            <a:r>
              <a:rPr lang="en-US" altLang="ko-KR" sz="2200" b="1" spc="-185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200" b="1" spc="-185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는 중요하다</a:t>
            </a:r>
            <a:r>
              <a:rPr lang="en-US" altLang="ko-KR" sz="2200" b="1" spc="-185" dirty="0" smtClean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b="1" spc="-185" dirty="0">
              <a:solidFill>
                <a:srgbClr val="0070C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" name="AutoShape 25">
            <a:extLst>
              <a:ext uri="{FF2B5EF4-FFF2-40B4-BE49-F238E27FC236}">
                <a16:creationId xmlns:a16="http://schemas.microsoft.com/office/drawing/2014/main" id="{2A120D32-3239-4C7D-99E7-97CDCAB05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215" y="1277622"/>
            <a:ext cx="180000" cy="180000"/>
          </a:xfrm>
          <a:prstGeom prst="roundRect">
            <a:avLst>
              <a:gd name="adj" fmla="val 12102"/>
            </a:avLst>
          </a:prstGeom>
          <a:noFill/>
          <a:ln w="4826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2C91F763-436B-47B4-A142-B4F9075F70EF}"/>
              </a:ext>
            </a:extLst>
          </p:cNvPr>
          <p:cNvSpPr>
            <a:spLocks/>
          </p:cNvSpPr>
          <p:nvPr/>
        </p:nvSpPr>
        <p:spPr bwMode="auto">
          <a:xfrm>
            <a:off x="1184275" y="1143467"/>
            <a:ext cx="238872" cy="299467"/>
          </a:xfrm>
          <a:custGeom>
            <a:avLst/>
            <a:gdLst>
              <a:gd name="T0" fmla="*/ 7183602 w 1392"/>
              <a:gd name="T1" fmla="*/ 29675950 h 2210"/>
              <a:gd name="T2" fmla="*/ 0 w 1392"/>
              <a:gd name="T3" fmla="*/ 46934079 h 2210"/>
              <a:gd name="T4" fmla="*/ 24570726 w 1392"/>
              <a:gd name="T5" fmla="*/ 63673643 h 2210"/>
              <a:gd name="T6" fmla="*/ 63691981 w 1392"/>
              <a:gd name="T7" fmla="*/ 7404560 h 2210"/>
              <a:gd name="T8" fmla="*/ 63691981 w 1392"/>
              <a:gd name="T9" fmla="*/ 0 h 2210"/>
              <a:gd name="T10" fmla="*/ 20041056 w 1392"/>
              <a:gd name="T11" fmla="*/ 47423948 h 2210"/>
              <a:gd name="T12" fmla="*/ 7183602 w 1392"/>
              <a:gd name="T13" fmla="*/ 29675950 h 22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92"/>
              <a:gd name="T22" fmla="*/ 0 h 2210"/>
              <a:gd name="T23" fmla="*/ 1392 w 1392"/>
              <a:gd name="T24" fmla="*/ 2210 h 221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92" h="2210">
                <a:moveTo>
                  <a:pt x="157" y="1030"/>
                </a:moveTo>
                <a:lnTo>
                  <a:pt x="0" y="1629"/>
                </a:lnTo>
                <a:lnTo>
                  <a:pt x="537" y="2210"/>
                </a:lnTo>
                <a:lnTo>
                  <a:pt x="1392" y="257"/>
                </a:lnTo>
                <a:lnTo>
                  <a:pt x="1392" y="0"/>
                </a:lnTo>
                <a:lnTo>
                  <a:pt x="438" y="1646"/>
                </a:lnTo>
                <a:lnTo>
                  <a:pt x="157" y="1030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3-1. </a:t>
            </a:r>
            <a:r>
              <a:rPr lang="ko-KR" altLang="en-US" dirty="0" smtClean="0"/>
              <a:t> </a:t>
            </a:r>
            <a:r>
              <a:rPr lang="en-US" altLang="ko-KR" dirty="0" smtClean="0"/>
              <a:t>ESG</a:t>
            </a:r>
            <a:r>
              <a:rPr lang="ko-KR" altLang="en-US" dirty="0" smtClean="0"/>
              <a:t>의 중요성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52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129106"/>
            <a:ext cx="8024412" cy="430887"/>
            <a:chOff x="746775" y="1129106"/>
            <a:chExt cx="5140726" cy="430887"/>
          </a:xfrm>
        </p:grpSpPr>
        <p:grpSp>
          <p:nvGrpSpPr>
            <p:cNvPr id="16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8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129106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 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관련 주요 사항 및 단체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E318A5-3A33-4F67-8A17-66B7E3BDEA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2346" y="1864713"/>
          <a:ext cx="10809062" cy="4107543"/>
        </p:xfrm>
        <a:graphic>
          <a:graphicData uri="http://schemas.openxmlformats.org/drawingml/2006/table">
            <a:tbl>
              <a:tblPr/>
              <a:tblGrid>
                <a:gridCol w="2270709">
                  <a:extLst>
                    <a:ext uri="{9D8B030D-6E8A-4147-A177-3AD203B41FA5}">
                      <a16:colId xmlns:a16="http://schemas.microsoft.com/office/drawing/2014/main" val="3719537444"/>
                    </a:ext>
                  </a:extLst>
                </a:gridCol>
                <a:gridCol w="2568931">
                  <a:extLst>
                    <a:ext uri="{9D8B030D-6E8A-4147-A177-3AD203B41FA5}">
                      <a16:colId xmlns:a16="http://schemas.microsoft.com/office/drawing/2014/main" val="1268966682"/>
                    </a:ext>
                  </a:extLst>
                </a:gridCol>
                <a:gridCol w="5969422">
                  <a:extLst>
                    <a:ext uri="{9D8B030D-6E8A-4147-A177-3AD203B41FA5}">
                      <a16:colId xmlns:a16="http://schemas.microsoft.com/office/drawing/2014/main" val="2557640578"/>
                    </a:ext>
                  </a:extLst>
                </a:gridCol>
              </a:tblGrid>
              <a:tr h="4382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단체명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또는 주요사항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100" dirty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형태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100" dirty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성격과 활동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51875"/>
                  </a:ext>
                </a:extLst>
              </a:tr>
              <a:tr h="4382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UN 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세계환경환경 개발 위원회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UN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산하 단체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ㆍ범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세계적인 단위의 환경 문제 논의 및 개선을 위해서 노력하는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UN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산하 단체임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372181"/>
                  </a:ext>
                </a:extLst>
              </a:tr>
              <a:tr h="4382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UN Global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Compact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UN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산하 단체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ㆍ인권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(Human Rights),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노동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Labour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),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환경 </a:t>
                      </a: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(Environment),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반부패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(Anti-Corruption)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의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4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개 범주 강조함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18561"/>
                  </a:ext>
                </a:extLst>
              </a:tr>
              <a:tr h="11856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PRI (Principles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for Responsible Investment)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UN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총회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ㆍ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2007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UN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총회에서 </a:t>
                      </a:r>
                      <a:r>
                        <a:rPr lang="ko-KR" altLang="en-US" sz="1800" kern="1200" spc="-100" baseline="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코피아난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사무총장이 기업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특히 금융 회사의 책임 투자 원칙을 강조함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362193"/>
                  </a:ext>
                </a:extLst>
              </a:tr>
              <a:tr h="1314732"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1983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년 지구 환경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보존의 심각성을 전 지구적인 차원에서 공통으로 해결하고자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UN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세계 환경 개발 위원회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 WCED: World Commission on Environment and Development)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가 발족하였으며 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ESG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의 주요 개념은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UN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Global Compact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의 활동과 내용이 많은 영향을 끼쳤다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그리고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2007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년 </a:t>
                      </a:r>
                      <a:r>
                        <a:rPr lang="ko-KR" altLang="en-US" sz="1800" kern="1200" spc="-100" baseline="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코피아난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사무총장의 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PRI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에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 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기반한 책임 투자의 원칙도 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ESG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의 태동에 영향을 미쳤다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.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4138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3-2. ESG </a:t>
            </a:r>
            <a:r>
              <a:rPr lang="ko-KR" altLang="en-US" dirty="0" smtClean="0"/>
              <a:t>관련 주요 사항 및 단체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40245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51"/>
          <p:cNvSpPr txBox="1">
            <a:spLocks noChangeArrowheads="1"/>
          </p:cNvSpPr>
          <p:nvPr/>
        </p:nvSpPr>
        <p:spPr bwMode="auto">
          <a:xfrm>
            <a:off x="1848576" y="1221737"/>
            <a:ext cx="854977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 algn="ctr">
              <a:spcBef>
                <a:spcPct val="0"/>
              </a:spcBef>
              <a:buNone/>
            </a:pPr>
            <a:r>
              <a:rPr lang="en-US" altLang="ko-KR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EU</a:t>
            </a:r>
            <a:r>
              <a:rPr lang="ko-KR" altLang="en-US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유럽의 선진국들이 주축이 된 만큼 활발하게 </a:t>
            </a:r>
            <a:r>
              <a:rPr lang="en-US" altLang="ko-KR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관련한 입법 활동을</a:t>
            </a:r>
            <a:endParaRPr lang="en-US" altLang="ko-KR" sz="2000" b="1" spc="-123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ko-KR" altLang="en-US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벌이고  있으며 </a:t>
            </a:r>
            <a:r>
              <a:rPr lang="en-US" altLang="ko-KR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EU</a:t>
            </a:r>
            <a:r>
              <a:rPr lang="ko-KR" altLang="en-US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다루는 주요한 내용은 다음의 </a:t>
            </a:r>
            <a:r>
              <a:rPr lang="en-US" altLang="ko-KR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r>
              <a:rPr lang="ko-KR" altLang="en-US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가지이다</a:t>
            </a:r>
            <a:r>
              <a:rPr lang="en-US" altLang="ko-KR" sz="20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70C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F8029E-3CD0-4A36-B5BA-F6461C4B4635}"/>
              </a:ext>
            </a:extLst>
          </p:cNvPr>
          <p:cNvSpPr/>
          <p:nvPr/>
        </p:nvSpPr>
        <p:spPr>
          <a:xfrm>
            <a:off x="287179" y="2457155"/>
            <a:ext cx="2208421" cy="677488"/>
          </a:xfrm>
          <a:prstGeom prst="rect">
            <a:avLst/>
          </a:prstGeom>
          <a:solidFill>
            <a:srgbClr val="2C9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69"/>
              </a:spcBef>
              <a:defRPr/>
            </a:pP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2F8F8F-D95F-4AE8-8A01-F1D8B5E8BC73}"/>
              </a:ext>
            </a:extLst>
          </p:cNvPr>
          <p:cNvSpPr/>
          <p:nvPr/>
        </p:nvSpPr>
        <p:spPr>
          <a:xfrm>
            <a:off x="150893" y="2472472"/>
            <a:ext cx="2726847" cy="6832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녹색분류체계  규정</a:t>
            </a:r>
            <a:r>
              <a:rPr lang="ko-KR" altLang="en-US" sz="1600" b="1" spc="-1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/>
            </a:r>
            <a:br>
              <a:rPr lang="ko-KR" altLang="en-US" sz="1600" b="1" spc="-1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</a:br>
            <a:r>
              <a:rPr lang="en-US" altLang="ko-KR" sz="1600" b="1" spc="-100" dirty="0" err="1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Taxanomy</a:t>
            </a:r>
            <a:endParaRPr lang="ko-KR" altLang="en-US" sz="1600" b="1" spc="-1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A2071-C094-452D-BC07-D05A348D9878}"/>
              </a:ext>
            </a:extLst>
          </p:cNvPr>
          <p:cNvSpPr/>
          <p:nvPr/>
        </p:nvSpPr>
        <p:spPr>
          <a:xfrm>
            <a:off x="2840128" y="2479514"/>
            <a:ext cx="2314213" cy="677488"/>
          </a:xfrm>
          <a:prstGeom prst="rect">
            <a:avLst/>
          </a:prstGeom>
          <a:solidFill>
            <a:srgbClr val="2C9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69"/>
              </a:spcBef>
              <a:defRPr/>
            </a:pP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72C60B-C5EB-49BB-9274-429916EE5228}"/>
              </a:ext>
            </a:extLst>
          </p:cNvPr>
          <p:cNvSpPr/>
          <p:nvPr/>
        </p:nvSpPr>
        <p:spPr>
          <a:xfrm>
            <a:off x="2827254" y="2500607"/>
            <a:ext cx="2726847" cy="6832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지속가능 </a:t>
            </a:r>
            <a:r>
              <a:rPr lang="ko-KR" altLang="en-US" sz="1600" b="1" spc="-100" dirty="0" err="1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금융공시</a:t>
            </a:r>
            <a:r>
              <a:rPr lang="ko-KR" altLang="en-US" sz="1600" b="1" spc="-1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규정</a:t>
            </a:r>
            <a:endParaRPr lang="en-US" altLang="ko-KR" sz="1600" b="1" spc="-100" dirty="0" smtClean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b="1" spc="-1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SFRD</a:t>
            </a:r>
            <a:endParaRPr lang="ko-KR" altLang="en-US" sz="1600" b="1" spc="-1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55C87-7C5C-47BC-A6E1-F48DD4AFE2B4}"/>
              </a:ext>
            </a:extLst>
          </p:cNvPr>
          <p:cNvSpPr/>
          <p:nvPr/>
        </p:nvSpPr>
        <p:spPr>
          <a:xfrm>
            <a:off x="5456238" y="2446280"/>
            <a:ext cx="2014877" cy="677488"/>
          </a:xfrm>
          <a:prstGeom prst="rect">
            <a:avLst/>
          </a:prstGeom>
          <a:solidFill>
            <a:srgbClr val="2C9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69"/>
              </a:spcBef>
              <a:defRPr/>
            </a:pPr>
            <a:endParaRPr lang="en-US" altLang="ko-KR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1946F1-CE8B-491B-8C1D-67D7FF5B289E}"/>
              </a:ext>
            </a:extLst>
          </p:cNvPr>
          <p:cNvSpPr/>
          <p:nvPr/>
        </p:nvSpPr>
        <p:spPr>
          <a:xfrm>
            <a:off x="5191596" y="2493588"/>
            <a:ext cx="2471655" cy="6832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 지속 가능 공시 규정</a:t>
            </a:r>
            <a:endParaRPr lang="en-US" altLang="ko-KR" sz="1600" b="1" spc="-1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b="1" spc="-1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CSRD</a:t>
            </a:r>
            <a:endParaRPr lang="ko-KR" altLang="en-US" sz="1600" b="1" spc="-1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0C2065-0298-468D-BD2B-3E9E0840315A}"/>
              </a:ext>
            </a:extLst>
          </p:cNvPr>
          <p:cNvSpPr/>
          <p:nvPr/>
        </p:nvSpPr>
        <p:spPr>
          <a:xfrm>
            <a:off x="149963" y="3083604"/>
            <a:ext cx="2584210" cy="276126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8B5162-126E-4D1C-83C1-0FBE0E121336}"/>
              </a:ext>
            </a:extLst>
          </p:cNvPr>
          <p:cNvSpPr/>
          <p:nvPr/>
        </p:nvSpPr>
        <p:spPr>
          <a:xfrm>
            <a:off x="184290" y="3158655"/>
            <a:ext cx="2721860" cy="18651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EU</a:t>
            </a: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녹색분류체계 규정</a:t>
            </a:r>
            <a:r>
              <a:rPr lang="en-US" altLang="ko-KR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(Taxonomy </a:t>
            </a:r>
            <a:r>
              <a:rPr lang="en-US" altLang="ko-KR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Regulation)</a:t>
            </a:r>
            <a:r>
              <a:rPr lang="ko-KR" altLang="en-US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</a:t>
            </a:r>
            <a:endParaRPr lang="en-US" altLang="ko-KR" sz="17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2020</a:t>
            </a: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7</a:t>
            </a: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월에 </a:t>
            </a:r>
            <a:r>
              <a:rPr lang="ko-KR" altLang="en-US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발효됨</a:t>
            </a:r>
            <a:endParaRPr lang="en-US" altLang="ko-KR" sz="17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400" spc="-1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및 국가의 전략적 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 81).</a:t>
            </a:r>
            <a:endParaRPr lang="ko-KR" altLang="en-US" sz="14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7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B586654-C174-4AF4-9BCE-F5FACD556F3B}"/>
              </a:ext>
            </a:extLst>
          </p:cNvPr>
          <p:cNvSpPr/>
          <p:nvPr/>
        </p:nvSpPr>
        <p:spPr>
          <a:xfrm>
            <a:off x="2866150" y="3111289"/>
            <a:ext cx="2721860" cy="29177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지속가능금융  공시  규제</a:t>
            </a:r>
            <a:r>
              <a:rPr lang="en-US" altLang="ko-KR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(SFRD:  Sustainable  Finance  Disclosure </a:t>
            </a:r>
            <a:r>
              <a:rPr lang="en-US" altLang="ko-KR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Regulation</a:t>
            </a:r>
            <a:r>
              <a:rPr lang="en-US" altLang="ko-KR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endParaRPr lang="en-US" altLang="ko-KR" sz="17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EU </a:t>
            </a: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소재 금융기관이 투자 </a:t>
            </a:r>
            <a:endParaRPr lang="en-US" altLang="ko-KR" sz="17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또는 </a:t>
            </a: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금융상품 </a:t>
            </a:r>
            <a:r>
              <a:rPr lang="ko-KR" altLang="en-US" sz="17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판매시</a:t>
            </a: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7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지속가능성을 어떻게 </a:t>
            </a:r>
            <a:endParaRPr lang="en-US" altLang="ko-KR" sz="17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고려하는지에 대해 공시함</a:t>
            </a:r>
            <a:endParaRPr lang="en-US" altLang="ko-KR" sz="17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 </a:t>
            </a:r>
            <a:r>
              <a:rPr lang="ko-KR" altLang="en-US" sz="1400" spc="-1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</a:t>
            </a:r>
            <a:endParaRPr lang="en-US" altLang="ko-KR" sz="14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및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국가의 전략적 </a:t>
            </a:r>
            <a:r>
              <a:rPr lang="ko-KR" altLang="en-US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p82).</a:t>
            </a:r>
            <a:endParaRPr lang="ko-KR" altLang="en-US" sz="14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39BA59-62E3-4E8E-8ABF-1F7EE8D7685C}"/>
              </a:ext>
            </a:extLst>
          </p:cNvPr>
          <p:cNvSpPr/>
          <p:nvPr/>
        </p:nvSpPr>
        <p:spPr>
          <a:xfrm>
            <a:off x="5407586" y="3083604"/>
            <a:ext cx="2483130" cy="36933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기업지속가능성 공시 지침은</a:t>
            </a:r>
            <a:r>
              <a:rPr lang="en-US" altLang="ko-KR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(CSRD: </a:t>
            </a:r>
            <a:r>
              <a:rPr lang="en-US" altLang="ko-KR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Corporate sustainability </a:t>
            </a:r>
            <a:r>
              <a:rPr lang="en-US" altLang="ko-KR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Reporting Directive) </a:t>
            </a:r>
            <a:r>
              <a:rPr lang="ko-KR" altLang="en-US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2014</a:t>
            </a:r>
            <a:r>
              <a:rPr lang="ko-KR" altLang="en-US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제정된 기업의 ‘비재무적 정보 공시 지침</a:t>
            </a:r>
            <a:r>
              <a:rPr lang="en-US" altLang="ko-KR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(NFRD: Non-Financial Reporting Directive)</a:t>
            </a:r>
            <a:r>
              <a:rPr lang="ko-KR" altLang="en-US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</a:t>
            </a:r>
            <a:r>
              <a:rPr lang="en-US" altLang="ko-KR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주축으로 </a:t>
            </a:r>
            <a:r>
              <a:rPr lang="ko-KR" altLang="en-US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함</a:t>
            </a:r>
            <a:r>
              <a:rPr lang="en-US" altLang="ko-KR" sz="17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 </a:t>
            </a:r>
            <a:r>
              <a:rPr lang="ko-KR" altLang="en-US" sz="14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전략적 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p85).</a:t>
            </a:r>
            <a:endParaRPr lang="ko-KR" altLang="en-US" sz="14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endParaRPr lang="ko-KR" altLang="en-US" sz="17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3-3. EU</a:t>
            </a:r>
            <a:r>
              <a:rPr lang="ko-KR" altLang="en-US" dirty="0" smtClean="0"/>
              <a:t>의 </a:t>
            </a:r>
            <a:r>
              <a:rPr lang="ko-KR" altLang="en-US" dirty="0"/>
              <a:t> </a:t>
            </a:r>
            <a:r>
              <a:rPr lang="en-US" altLang="ko-KR" dirty="0" smtClean="0"/>
              <a:t>ESG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F8029E-3CD0-4A36-B5BA-F6461C4B4635}"/>
              </a:ext>
            </a:extLst>
          </p:cNvPr>
          <p:cNvSpPr/>
          <p:nvPr/>
        </p:nvSpPr>
        <p:spPr>
          <a:xfrm>
            <a:off x="9934747" y="2506383"/>
            <a:ext cx="1959678" cy="677488"/>
          </a:xfrm>
          <a:prstGeom prst="rect">
            <a:avLst/>
          </a:prstGeom>
          <a:solidFill>
            <a:srgbClr val="2C9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spc="-1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 U  </a:t>
            </a:r>
            <a:r>
              <a:rPr lang="ko-KR" altLang="en-US" sz="1600" b="1" spc="-1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 소 감 축  입 </a:t>
            </a:r>
            <a:r>
              <a:rPr lang="ko-KR" altLang="en-US" sz="1600" b="1" spc="-1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</a:t>
            </a:r>
            <a:endParaRPr lang="ko-KR" altLang="en-US" sz="1600" b="1" spc="-1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855C87-7C5C-47BC-A6E1-F48DD4AFE2B4}"/>
              </a:ext>
            </a:extLst>
          </p:cNvPr>
          <p:cNvSpPr/>
          <p:nvPr/>
        </p:nvSpPr>
        <p:spPr>
          <a:xfrm>
            <a:off x="7623882" y="2473603"/>
            <a:ext cx="2014877" cy="677488"/>
          </a:xfrm>
          <a:prstGeom prst="rect">
            <a:avLst/>
          </a:prstGeom>
          <a:solidFill>
            <a:srgbClr val="2C9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600" b="1" spc="-1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 권  및  환 경 에  대 한  기 업 실 사 </a:t>
            </a:r>
            <a:r>
              <a:rPr lang="ko-KR" altLang="en-US" sz="1600" b="1" spc="-100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규정</a:t>
            </a:r>
            <a:endParaRPr lang="ko-KR" altLang="en-US" sz="1600" b="1" spc="-100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39BA59-62E3-4E8E-8ABF-1F7EE8D7685C}"/>
              </a:ext>
            </a:extLst>
          </p:cNvPr>
          <p:cNvSpPr/>
          <p:nvPr/>
        </p:nvSpPr>
        <p:spPr>
          <a:xfrm>
            <a:off x="9851400" y="3143573"/>
            <a:ext cx="1828706" cy="322395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</a:pP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2050</a:t>
            </a:r>
            <a:r>
              <a:rPr lang="ko-KR" altLang="en-US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년까지 탄소중립 목표 달성을 </a:t>
            </a:r>
            <a:r>
              <a:rPr lang="ko-KR" altLang="en-US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위한 것으로 일명 </a:t>
            </a:r>
            <a:r>
              <a:rPr lang="en-US" altLang="ko-KR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en-US" altLang="ko-KR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Fit for 55’</a:t>
            </a:r>
            <a:r>
              <a:rPr lang="ko-KR" altLang="en-US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라고도  </a:t>
            </a:r>
            <a:r>
              <a:rPr lang="ko-KR" altLang="en-US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하는 </a:t>
            </a:r>
            <a:r>
              <a:rPr lang="ko-KR" altLang="en-US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포괄적 </a:t>
            </a:r>
            <a:r>
              <a:rPr lang="ko-KR" altLang="en-US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탄소감축</a:t>
            </a:r>
            <a:r>
              <a:rPr lang="ko-KR" altLang="en-US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입법안을 말함</a:t>
            </a:r>
            <a:r>
              <a:rPr lang="en-US" altLang="ko-KR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400" spc="-1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전략적 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p88)</a:t>
            </a:r>
            <a:endParaRPr lang="ko-KR" altLang="en-US" sz="14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endParaRPr lang="ko-KR" altLang="en-US" sz="17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39BA59-62E3-4E8E-8ABF-1F7EE8D7685C}"/>
              </a:ext>
            </a:extLst>
          </p:cNvPr>
          <p:cNvSpPr/>
          <p:nvPr/>
        </p:nvSpPr>
        <p:spPr>
          <a:xfrm>
            <a:off x="7768583" y="3076219"/>
            <a:ext cx="1960684" cy="22498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17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인권 및 환경에 대한 기업실사 제도</a:t>
            </a:r>
            <a:r>
              <a:rPr lang="en-US" altLang="ko-KR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(EU System of Due Diligence </a:t>
            </a:r>
            <a:r>
              <a:rPr lang="en-US" altLang="ko-KR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for Supply </a:t>
            </a:r>
            <a:r>
              <a:rPr lang="en-US" altLang="ko-KR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Chains</a:t>
            </a:r>
            <a:r>
              <a:rPr lang="en-US" altLang="ko-KR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말함</a:t>
            </a:r>
            <a:r>
              <a:rPr lang="en-US" altLang="ko-KR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400" spc="-1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전략적 역할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p87)</a:t>
            </a:r>
            <a:endParaRPr lang="ko-KR" altLang="en-US" sz="14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659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4278926-C671-4A76-9E23-5420DA8B74CE}"/>
              </a:ext>
            </a:extLst>
          </p:cNvPr>
          <p:cNvGrpSpPr/>
          <p:nvPr/>
        </p:nvGrpSpPr>
        <p:grpSpPr>
          <a:xfrm>
            <a:off x="746775" y="1150312"/>
            <a:ext cx="8168625" cy="438709"/>
            <a:chOff x="746775" y="1150312"/>
            <a:chExt cx="5233111" cy="438709"/>
          </a:xfrm>
        </p:grpSpPr>
        <p:grpSp>
          <p:nvGrpSpPr>
            <p:cNvPr id="5" name="그룹 152">
              <a:extLst>
                <a:ext uri="{FF2B5EF4-FFF2-40B4-BE49-F238E27FC236}">
                  <a16:creationId xmlns:a16="http://schemas.microsoft.com/office/drawing/2014/main" id="{C0505F06-4678-406E-B786-3C371833E4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7" name="AutoShape 25">
                <a:extLst>
                  <a:ext uri="{FF2B5EF4-FFF2-40B4-BE49-F238E27FC236}">
                    <a16:creationId xmlns:a16="http://schemas.microsoft.com/office/drawing/2014/main" id="{5D16EFA2-D05A-4FDB-8C0A-C54F89036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8" name="Freeform 26">
                <a:extLst>
                  <a:ext uri="{FF2B5EF4-FFF2-40B4-BE49-F238E27FC236}">
                    <a16:creationId xmlns:a16="http://schemas.microsoft.com/office/drawing/2014/main" id="{6441379F-6839-49D3-9AC2-53DB89D0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ADED69-BC1C-4B09-BE1F-77F35E3B57E4}"/>
                </a:ext>
              </a:extLst>
            </p:cNvPr>
            <p:cNvSpPr/>
            <p:nvPr/>
          </p:nvSpPr>
          <p:spPr>
            <a:xfrm>
              <a:off x="1034807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환경 관점에서 정리함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37260-B32E-44F0-9E1D-FE1845EE39C9}"/>
              </a:ext>
            </a:extLst>
          </p:cNvPr>
          <p:cNvSpPr/>
          <p:nvPr/>
        </p:nvSpPr>
        <p:spPr>
          <a:xfrm>
            <a:off x="927029" y="1715493"/>
            <a:ext cx="10208332" cy="438451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3D4D23-F4BB-4A12-BE49-00463D160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639" y="1784736"/>
            <a:ext cx="10078722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EU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녹색분류체계 규정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(Taxonomy Regulation)55)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2020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7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월에 발효되었으며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</a:p>
          <a:p>
            <a:pPr fontAlgn="base">
              <a:lnSpc>
                <a:spcPct val="120000"/>
              </a:lnSpc>
            </a:pP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 관점에서 </a:t>
            </a:r>
            <a:r>
              <a:rPr lang="ko-KR" altLang="en-US" sz="20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지속가능한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경제활동이 무엇인지 분류하고 판별하는 수단으로 활용하고자 세계 최초로 제정됨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 </a:t>
            </a:r>
            <a:r>
              <a:rPr lang="ko-KR" altLang="en-US" sz="14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전략적 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 81).</a:t>
            </a:r>
            <a:endParaRPr lang="ko-KR" altLang="en-US" sz="14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en-US" altLang="ko-KR" dirty="0" smtClean="0"/>
              <a:t>  1&gt;</a:t>
            </a:r>
            <a:r>
              <a:rPr lang="ko-KR" altLang="en-US" dirty="0" smtClean="0"/>
              <a:t>녹색 분류 체계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Taxanomy</a:t>
            </a:r>
            <a:r>
              <a:rPr lang="en-US" altLang="ko-KR" dirty="0" smtClean="0"/>
              <a:t>  Regulation)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1870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4278926-C671-4A76-9E23-5420DA8B74CE}"/>
              </a:ext>
            </a:extLst>
          </p:cNvPr>
          <p:cNvGrpSpPr/>
          <p:nvPr/>
        </p:nvGrpSpPr>
        <p:grpSpPr>
          <a:xfrm>
            <a:off x="746775" y="1150312"/>
            <a:ext cx="8168625" cy="438709"/>
            <a:chOff x="746775" y="1150312"/>
            <a:chExt cx="5233111" cy="438709"/>
          </a:xfrm>
        </p:grpSpPr>
        <p:grpSp>
          <p:nvGrpSpPr>
            <p:cNvPr id="5" name="그룹 152">
              <a:extLst>
                <a:ext uri="{FF2B5EF4-FFF2-40B4-BE49-F238E27FC236}">
                  <a16:creationId xmlns:a16="http://schemas.microsoft.com/office/drawing/2014/main" id="{C0505F06-4678-406E-B786-3C371833E4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7" name="AutoShape 25">
                <a:extLst>
                  <a:ext uri="{FF2B5EF4-FFF2-40B4-BE49-F238E27FC236}">
                    <a16:creationId xmlns:a16="http://schemas.microsoft.com/office/drawing/2014/main" id="{5D16EFA2-D05A-4FDB-8C0A-C54F89036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8" name="Freeform 26">
                <a:extLst>
                  <a:ext uri="{FF2B5EF4-FFF2-40B4-BE49-F238E27FC236}">
                    <a16:creationId xmlns:a16="http://schemas.microsoft.com/office/drawing/2014/main" id="{6441379F-6839-49D3-9AC2-53DB89D0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ADED69-BC1C-4B09-BE1F-77F35E3B57E4}"/>
                </a:ext>
              </a:extLst>
            </p:cNvPr>
            <p:cNvSpPr/>
            <p:nvPr/>
          </p:nvSpPr>
          <p:spPr>
            <a:xfrm>
              <a:off x="1034807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금융 관점에서 정리함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37260-B32E-44F0-9E1D-FE1845EE39C9}"/>
              </a:ext>
            </a:extLst>
          </p:cNvPr>
          <p:cNvSpPr/>
          <p:nvPr/>
        </p:nvSpPr>
        <p:spPr>
          <a:xfrm>
            <a:off x="927029" y="1715493"/>
            <a:ext cx="10208332" cy="438451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3D4D23-F4BB-4A12-BE49-00463D160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639" y="1784736"/>
            <a:ext cx="10078722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지속가능금융  공시  규제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(SFRD:  Sustainable  Finance  Disclosure Regulation)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EU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소재 금융기관이 투자 또는 금융상품 </a:t>
            </a:r>
            <a:r>
              <a:rPr lang="ko-KR" altLang="en-US" sz="20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판매시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지속가능성을 어떻게 고려하는지에 대한 정보를 공개하도록 의무화하는 규정으로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2021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일에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단계가 발표됨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 </a:t>
            </a:r>
            <a:r>
              <a:rPr lang="ko-KR" altLang="en-US" sz="14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전략적 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p82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).</a:t>
            </a:r>
            <a:endParaRPr lang="ko-KR" altLang="en-US" sz="20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en-US" altLang="ko-KR" dirty="0" smtClean="0"/>
              <a:t>  2&gt;</a:t>
            </a:r>
            <a:r>
              <a:rPr lang="ko-KR" altLang="en-US" dirty="0" smtClean="0"/>
              <a:t>지속 가능 금융 공시 규정</a:t>
            </a:r>
            <a:r>
              <a:rPr lang="en-US" altLang="ko-KR" dirty="0" smtClean="0"/>
              <a:t>(SFRD)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0080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4278926-C671-4A76-9E23-5420DA8B74CE}"/>
              </a:ext>
            </a:extLst>
          </p:cNvPr>
          <p:cNvGrpSpPr/>
          <p:nvPr/>
        </p:nvGrpSpPr>
        <p:grpSpPr>
          <a:xfrm>
            <a:off x="746775" y="1150312"/>
            <a:ext cx="8168625" cy="438709"/>
            <a:chOff x="746775" y="1150312"/>
            <a:chExt cx="5233111" cy="438709"/>
          </a:xfrm>
        </p:grpSpPr>
        <p:grpSp>
          <p:nvGrpSpPr>
            <p:cNvPr id="5" name="그룹 152">
              <a:extLst>
                <a:ext uri="{FF2B5EF4-FFF2-40B4-BE49-F238E27FC236}">
                  <a16:creationId xmlns:a16="http://schemas.microsoft.com/office/drawing/2014/main" id="{C0505F06-4678-406E-B786-3C371833E4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7" name="AutoShape 25">
                <a:extLst>
                  <a:ext uri="{FF2B5EF4-FFF2-40B4-BE49-F238E27FC236}">
                    <a16:creationId xmlns:a16="http://schemas.microsoft.com/office/drawing/2014/main" id="{5D16EFA2-D05A-4FDB-8C0A-C54F89036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8" name="Freeform 26">
                <a:extLst>
                  <a:ext uri="{FF2B5EF4-FFF2-40B4-BE49-F238E27FC236}">
                    <a16:creationId xmlns:a16="http://schemas.microsoft.com/office/drawing/2014/main" id="{6441379F-6839-49D3-9AC2-53DB89D0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ADED69-BC1C-4B09-BE1F-77F35E3B57E4}"/>
                </a:ext>
              </a:extLst>
            </p:cNvPr>
            <p:cNvSpPr/>
            <p:nvPr/>
          </p:nvSpPr>
          <p:spPr>
            <a:xfrm>
              <a:off x="1034807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기업의 관점에서 정리함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37260-B32E-44F0-9E1D-FE1845EE39C9}"/>
              </a:ext>
            </a:extLst>
          </p:cNvPr>
          <p:cNvSpPr/>
          <p:nvPr/>
        </p:nvSpPr>
        <p:spPr>
          <a:xfrm>
            <a:off x="927029" y="1715493"/>
            <a:ext cx="10208332" cy="438451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3D4D23-F4BB-4A12-BE49-00463D160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639" y="1784736"/>
            <a:ext cx="10078722" cy="182819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기업지속가능성 공시 지침은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(CSRD: 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Corporate Sustainability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Reporting Directive) </a:t>
            </a:r>
          </a:p>
          <a:p>
            <a:pPr fontAlgn="base">
              <a:lnSpc>
                <a:spcPct val="120000"/>
              </a:lnSpc>
            </a:pP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2014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제정된 기업의 ‘비재무적 정보 공시 지침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(NFRD: Non-Financial Reporting 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Directive)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</a:t>
            </a:r>
            <a:endParaRPr lang="en-US" altLang="ko-KR" sz="20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주축으로 하여 개정된 것이다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NFRD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EU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소재 대기업을 대상으로 환경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사회적 책임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인권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반부패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endParaRPr lang="en-US" altLang="ko-KR" sz="20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이사회의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다양성 등 비재무적 정보에 대하여 그 투명성과 </a:t>
            </a:r>
            <a:r>
              <a:rPr lang="ko-KR" altLang="en-US" sz="2000" spc="-1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비교가능성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제고를 위해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제정됨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 </a:t>
            </a:r>
            <a:r>
              <a:rPr lang="ko-KR" altLang="en-US" sz="14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전략적 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 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85).</a:t>
            </a:r>
            <a:endParaRPr lang="ko-KR" altLang="en-US" sz="14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843602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en-US" altLang="ko-KR" dirty="0" smtClean="0"/>
              <a:t>  3&gt;</a:t>
            </a:r>
            <a:r>
              <a:rPr lang="ko-KR" altLang="en-US" dirty="0" smtClean="0"/>
              <a:t>기업 지속가능 공시 규정</a:t>
            </a:r>
            <a:r>
              <a:rPr lang="en-US" altLang="ko-KR" dirty="0" smtClean="0"/>
              <a:t>(CSRD)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6320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4278926-C671-4A76-9E23-5420DA8B74CE}"/>
              </a:ext>
            </a:extLst>
          </p:cNvPr>
          <p:cNvGrpSpPr/>
          <p:nvPr/>
        </p:nvGrpSpPr>
        <p:grpSpPr>
          <a:xfrm>
            <a:off x="746775" y="1150312"/>
            <a:ext cx="8168625" cy="438709"/>
            <a:chOff x="746775" y="1150312"/>
            <a:chExt cx="5233111" cy="438709"/>
          </a:xfrm>
        </p:grpSpPr>
        <p:grpSp>
          <p:nvGrpSpPr>
            <p:cNvPr id="5" name="그룹 152">
              <a:extLst>
                <a:ext uri="{FF2B5EF4-FFF2-40B4-BE49-F238E27FC236}">
                  <a16:creationId xmlns:a16="http://schemas.microsoft.com/office/drawing/2014/main" id="{C0505F06-4678-406E-B786-3C371833E4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7" name="AutoShape 25">
                <a:extLst>
                  <a:ext uri="{FF2B5EF4-FFF2-40B4-BE49-F238E27FC236}">
                    <a16:creationId xmlns:a16="http://schemas.microsoft.com/office/drawing/2014/main" id="{5D16EFA2-D05A-4FDB-8C0A-C54F89036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8" name="Freeform 26">
                <a:extLst>
                  <a:ext uri="{FF2B5EF4-FFF2-40B4-BE49-F238E27FC236}">
                    <a16:creationId xmlns:a16="http://schemas.microsoft.com/office/drawing/2014/main" id="{6441379F-6839-49D3-9AC2-53DB89D0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ADED69-BC1C-4B09-BE1F-77F35E3B57E4}"/>
                </a:ext>
              </a:extLst>
            </p:cNvPr>
            <p:cNvSpPr/>
            <p:nvPr/>
          </p:nvSpPr>
          <p:spPr>
            <a:xfrm>
              <a:off x="1034807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인권 및 환경 관점에서 정리함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37260-B32E-44F0-9E1D-FE1845EE39C9}"/>
              </a:ext>
            </a:extLst>
          </p:cNvPr>
          <p:cNvSpPr/>
          <p:nvPr/>
        </p:nvSpPr>
        <p:spPr>
          <a:xfrm>
            <a:off x="927029" y="1715493"/>
            <a:ext cx="10208332" cy="438451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3D4D23-F4BB-4A12-BE49-00463D160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639" y="1645593"/>
            <a:ext cx="10078722" cy="452431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인권 및 환경에 대한 기업실사 제도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(EU System of Due Diligence for 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Supply Chains)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기업의 자사 사업장 및 </a:t>
            </a:r>
            <a:r>
              <a:rPr lang="ko-KR" altLang="en-US" sz="20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공급망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전체에서 인권보호와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위험 등에 대해 실사하는 제도이다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EU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의회는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2020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11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이를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의무화하는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방안을 처음 발표하였으며 법사위원회의 권고안을 토대로 만든 기업실사 </a:t>
            </a:r>
            <a:r>
              <a:rPr lang="ko-KR" altLang="en-US" sz="2000" spc="-10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지침안을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2021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의결함 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 </a:t>
            </a:r>
            <a:r>
              <a:rPr lang="ko-KR" altLang="en-US" sz="14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전략적 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 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87). </a:t>
            </a:r>
          </a:p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endParaRPr lang="en-US" altLang="ko-KR" sz="20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&lt;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기업실사 </a:t>
            </a:r>
            <a:r>
              <a:rPr lang="ko-KR" altLang="en-US" sz="20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지침안의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주요 내용 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</a:p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∙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기업의 자사 사업장과 </a:t>
            </a:r>
            <a:r>
              <a:rPr lang="ko-KR" altLang="en-US" sz="20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공급망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전 과정에서 인권과 환경 등을 침해하는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활동 </a:t>
            </a:r>
            <a:endParaRPr lang="en-US" altLang="ko-KR" sz="20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여부의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확인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(identify),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보고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(address),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개선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(remedy)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의무 부여</a:t>
            </a:r>
          </a:p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∙ 인권 및 환경 위험 발생 시 해당 내용을 담은 </a:t>
            </a:r>
            <a:r>
              <a:rPr lang="ko-KR" altLang="en-US" sz="20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실사보고서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작성과 대응책 공개 </a:t>
            </a:r>
          </a:p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∙ 위험이 없는 경우에 이를 증명하는 내용을 온라인 플랫폼에 공개</a:t>
            </a:r>
          </a:p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∙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의무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위반 시 벌금을 부과하거나 행정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제재</a:t>
            </a:r>
            <a:endParaRPr lang="en-US" altLang="ko-KR" sz="20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 </a:t>
            </a:r>
            <a:r>
              <a:rPr lang="ko-KR" altLang="en-US" sz="14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전략적 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 87).</a:t>
            </a:r>
            <a:endParaRPr lang="ko-KR" altLang="en-US" sz="14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en-US" altLang="ko-KR" dirty="0" smtClean="0"/>
              <a:t>  4&gt;</a:t>
            </a:r>
            <a:r>
              <a:rPr lang="ko-KR" altLang="en-US" dirty="0" smtClean="0"/>
              <a:t>인권 및 환경에 대한 기업 실사</a:t>
            </a:r>
            <a:r>
              <a:rPr lang="en-US" altLang="ko-KR" dirty="0" smtClean="0"/>
              <a:t>(Due Diligence)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50894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4278926-C671-4A76-9E23-5420DA8B74CE}"/>
              </a:ext>
            </a:extLst>
          </p:cNvPr>
          <p:cNvGrpSpPr/>
          <p:nvPr/>
        </p:nvGrpSpPr>
        <p:grpSpPr>
          <a:xfrm>
            <a:off x="746775" y="1150312"/>
            <a:ext cx="8168625" cy="438709"/>
            <a:chOff x="746775" y="1150312"/>
            <a:chExt cx="5233111" cy="438709"/>
          </a:xfrm>
        </p:grpSpPr>
        <p:grpSp>
          <p:nvGrpSpPr>
            <p:cNvPr id="5" name="그룹 152">
              <a:extLst>
                <a:ext uri="{FF2B5EF4-FFF2-40B4-BE49-F238E27FC236}">
                  <a16:creationId xmlns:a16="http://schemas.microsoft.com/office/drawing/2014/main" id="{C0505F06-4678-406E-B786-3C371833E4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7" name="AutoShape 25">
                <a:extLst>
                  <a:ext uri="{FF2B5EF4-FFF2-40B4-BE49-F238E27FC236}">
                    <a16:creationId xmlns:a16="http://schemas.microsoft.com/office/drawing/2014/main" id="{5D16EFA2-D05A-4FDB-8C0A-C54F89036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8" name="Freeform 26">
                <a:extLst>
                  <a:ext uri="{FF2B5EF4-FFF2-40B4-BE49-F238E27FC236}">
                    <a16:creationId xmlns:a16="http://schemas.microsoft.com/office/drawing/2014/main" id="{6441379F-6839-49D3-9AC2-53DB89D0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ADED69-BC1C-4B09-BE1F-77F35E3B57E4}"/>
                </a:ext>
              </a:extLst>
            </p:cNvPr>
            <p:cNvSpPr/>
            <p:nvPr/>
          </p:nvSpPr>
          <p:spPr>
            <a:xfrm>
              <a:off x="1034807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 감소 관점에서 정리함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437260-B32E-44F0-9E1D-FE1845EE39C9}"/>
              </a:ext>
            </a:extLst>
          </p:cNvPr>
          <p:cNvSpPr/>
          <p:nvPr/>
        </p:nvSpPr>
        <p:spPr>
          <a:xfrm>
            <a:off x="927029" y="1715493"/>
            <a:ext cx="10208332" cy="438451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D3D4D23-F4BB-4A12-BE49-00463D160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639" y="1784736"/>
            <a:ext cx="10078722" cy="19389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EU </a:t>
            </a:r>
            <a:r>
              <a:rPr lang="ko-KR" altLang="en-US" sz="20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탄소감축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입법안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(Fit for 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55)</a:t>
            </a:r>
            <a:endParaRPr lang="en-US" altLang="ko-KR" sz="20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2050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년까지 탄소중립 목표 달성을 선언한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EU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집행위원회는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2021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7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14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Fit for 55’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라고 하는 </a:t>
            </a:r>
            <a:endParaRPr lang="en-US" altLang="ko-KR" sz="20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포괄적 </a:t>
            </a:r>
            <a:r>
              <a:rPr lang="ko-KR" altLang="en-US" sz="20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탄소감축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입법안을 발표하였다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en-US" altLang="ko-KR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법안은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2030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까지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온실가스 배출량을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55%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감축하기 </a:t>
            </a:r>
            <a:endParaRPr lang="en-US" altLang="ko-KR" sz="2000" spc="-100" dirty="0" smtClean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위하여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에너지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토지와 삼림 활용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운송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조세 분야에 대한 </a:t>
            </a:r>
            <a:r>
              <a:rPr lang="en-US" altLang="ko-KR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12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 실행 법안과 사회적 </a:t>
            </a:r>
            <a:r>
              <a:rPr lang="ko-KR" altLang="en-US" sz="20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공정전환을</a:t>
            </a:r>
            <a:r>
              <a:rPr lang="ko-KR" altLang="en-US" sz="20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위한 지원 대책 </a:t>
            </a:r>
            <a:r>
              <a:rPr lang="ko-KR" altLang="en-US" sz="20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까지를 정리한 입법안을 발표함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.( </a:t>
            </a:r>
            <a:r>
              <a:rPr lang="ko-KR" altLang="en-US" sz="140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한상범외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전략적 역할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40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 </a:t>
            </a:r>
            <a:r>
              <a:rPr lang="en-US" altLang="ko-KR" sz="1400" spc="-1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88)</a:t>
            </a:r>
            <a:endParaRPr lang="ko-KR" altLang="en-US" sz="1400" spc="-100" dirty="0">
              <a:solidFill>
                <a:prstClr val="black">
                  <a:lumMod val="85000"/>
                  <a:lumOff val="15000"/>
                </a:prstClr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 </a:t>
            </a:r>
            <a:r>
              <a:rPr lang="en-US" altLang="ko-KR" dirty="0" smtClean="0"/>
              <a:t>  5&gt; EU </a:t>
            </a:r>
            <a:r>
              <a:rPr lang="ko-KR" altLang="en-US" dirty="0" smtClean="0"/>
              <a:t>탄소 감축 입법안</a:t>
            </a:r>
            <a:r>
              <a:rPr lang="en-US" altLang="ko-KR" dirty="0" smtClean="0"/>
              <a:t>(Fit for 55)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58130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s://search.pstatic.net/sunny/?src=https%3A%2F%2Fmedia.licdn.com%2Fdms%2Fimage%2FD5634AQFKlvbPIZ6n2w%2Fugc-proxy-shrink_1280_800%2F0%2F1683309661608%3Fe%3D1685404800%26v%3Dbeta%26t%3DTXIbBc7YbTMW0TYKH48GmFHsoB5n_qujuHPrVSckbfo&amp;type=sc960_832">
            <a:extLst>
              <a:ext uri="{FF2B5EF4-FFF2-40B4-BE49-F238E27FC236}">
                <a16:creationId xmlns:a16="http://schemas.microsoft.com/office/drawing/2014/main" id="{766A4ECC-5A7E-43B9-9E36-22A869622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8"/>
          <a:stretch/>
        </p:blipFill>
        <p:spPr bwMode="auto">
          <a:xfrm>
            <a:off x="-36749" y="12174"/>
            <a:ext cx="12228749" cy="684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584641-8AC1-4711-AF0E-D0E4C55BE3AB}"/>
              </a:ext>
            </a:extLst>
          </p:cNvPr>
          <p:cNvGrpSpPr/>
          <p:nvPr/>
        </p:nvGrpSpPr>
        <p:grpSpPr>
          <a:xfrm>
            <a:off x="6408713" y="1304716"/>
            <a:ext cx="5663952" cy="1692236"/>
            <a:chOff x="-966972" y="1304716"/>
            <a:chExt cx="13164697" cy="10898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EEE8BB-2A69-4D07-8DD3-8D10A5131B79}"/>
                </a:ext>
              </a:extLst>
            </p:cNvPr>
            <p:cNvSpPr/>
            <p:nvPr/>
          </p:nvSpPr>
          <p:spPr>
            <a:xfrm>
              <a:off x="-966972" y="1304716"/>
              <a:ext cx="13138844" cy="1089890"/>
            </a:xfrm>
            <a:prstGeom prst="rect">
              <a:avLst/>
            </a:prstGeom>
            <a:solidFill>
              <a:schemeClr val="accent3">
                <a:lumMod val="7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AEDCFE-3176-4B11-85D6-147F2C404EF3}"/>
                </a:ext>
              </a:extLst>
            </p:cNvPr>
            <p:cNvSpPr txBox="1"/>
            <p:nvPr/>
          </p:nvSpPr>
          <p:spPr>
            <a:xfrm>
              <a:off x="-689602" y="1420689"/>
              <a:ext cx="12887327" cy="84030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장</a:t>
              </a:r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r>
                <a:rPr lang="ko-KR" altLang="en-US" sz="3939" b="1" spc="-185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ko-KR" altLang="en-US" sz="3939" b="1" spc="-185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정의와 </a:t>
              </a:r>
              <a:endParaRPr lang="en-US" altLang="ko-KR" sz="3939" b="1" spc="-185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algn="ctr"/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생활 속 </a:t>
              </a:r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endParaRPr lang="ko-KR" altLang="en-US" sz="3939" b="1" spc="-185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540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150312"/>
            <a:ext cx="8067954" cy="438709"/>
            <a:chOff x="746775" y="1150312"/>
            <a:chExt cx="5168620" cy="438709"/>
          </a:xfrm>
        </p:grpSpPr>
        <p:grpSp>
          <p:nvGrpSpPr>
            <p:cNvPr id="16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8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70316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 </a:t>
              </a:r>
              <a:r>
                <a:rPr lang="en-US" altLang="ko-KR" sz="2200" b="1" spc="-185" dirty="0" err="1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Prinicples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of UN Global Compact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E318A5-3A33-4F67-8A17-66B7E3BD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298786"/>
              </p:ext>
            </p:extLst>
          </p:nvPr>
        </p:nvGraphicFramePr>
        <p:xfrm>
          <a:off x="623392" y="1589021"/>
          <a:ext cx="10809062" cy="4661416"/>
        </p:xfrm>
        <a:graphic>
          <a:graphicData uri="http://schemas.openxmlformats.org/drawingml/2006/table">
            <a:tbl>
              <a:tblPr/>
              <a:tblGrid>
                <a:gridCol w="2270709">
                  <a:extLst>
                    <a:ext uri="{9D8B030D-6E8A-4147-A177-3AD203B41FA5}">
                      <a16:colId xmlns:a16="http://schemas.microsoft.com/office/drawing/2014/main" val="3719537444"/>
                    </a:ext>
                  </a:extLst>
                </a:gridCol>
                <a:gridCol w="2049771">
                  <a:extLst>
                    <a:ext uri="{9D8B030D-6E8A-4147-A177-3AD203B41FA5}">
                      <a16:colId xmlns:a16="http://schemas.microsoft.com/office/drawing/2014/main" val="1268966682"/>
                    </a:ext>
                  </a:extLst>
                </a:gridCol>
                <a:gridCol w="6488582">
                  <a:extLst>
                    <a:ext uri="{9D8B030D-6E8A-4147-A177-3AD203B41FA5}">
                      <a16:colId xmlns:a16="http://schemas.microsoft.com/office/drawing/2014/main" val="2557640578"/>
                    </a:ext>
                  </a:extLst>
                </a:gridCol>
              </a:tblGrid>
              <a:tr h="443060"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Categories(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범주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Principles(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원칙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Sentences(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원문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51875"/>
                  </a:ext>
                </a:extLst>
              </a:tr>
              <a:tr h="544968"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Human Rights(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인권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1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ㆍ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Businesses  should  support  and  respect  the  protection  of  internationally proclaimed human rights. (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인권 보호 지지 및 존중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372181"/>
                  </a:ext>
                </a:extLst>
              </a:tr>
              <a:tr h="726784">
                <a:tc>
                  <a:txBody>
                    <a:bodyPr/>
                    <a:lstStyle/>
                    <a:p>
                      <a:pPr marL="0" marR="0" lvl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Human Rights(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인권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 smtClean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2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…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n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ot complicit in human rights abuses. </a:t>
                      </a:r>
                    </a:p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    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인권 남용에 공모하지 않음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18561"/>
                  </a:ext>
                </a:extLst>
              </a:tr>
              <a:tr h="726784"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Labour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노동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3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Businesses  should  uphold  the  freedom  of  association  and  the  effective recognition of the right to collective bargaining 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집회 및 단체 </a:t>
                      </a:r>
                      <a:r>
                        <a:rPr lang="ko-KR" altLang="en-US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협상권을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인정하고 지지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618156"/>
                  </a:ext>
                </a:extLst>
              </a:tr>
              <a:tr h="385660"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Labour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노동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4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the elimination of all forms of forced and compulsory </a:t>
                      </a:r>
                      <a:r>
                        <a:rPr lang="en-US" altLang="ko-KR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labour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강제 노동 철폐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41366"/>
                  </a:ext>
                </a:extLst>
              </a:tr>
              <a:tr h="385660"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Labour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노동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5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the effective abolition of child </a:t>
                      </a:r>
                      <a:r>
                        <a:rPr lang="en-US" altLang="ko-KR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labour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  (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아동 노동의 효율적 철폐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689600"/>
                  </a:ext>
                </a:extLst>
              </a:tr>
              <a:tr h="385660"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Labour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노동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6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the elimination of discrimination in respect of employment and occupation 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고용 및 직업 관련 차별 철폐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86008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3-4. UN Global </a:t>
            </a:r>
            <a:r>
              <a:rPr lang="en-US" altLang="ko-KR" dirty="0" err="1" smtClean="0"/>
              <a:t>Gompact</a:t>
            </a:r>
            <a:r>
              <a:rPr lang="en-US" altLang="ko-KR" dirty="0" smtClean="0"/>
              <a:t> Principles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17736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150312"/>
            <a:ext cx="8067954" cy="438709"/>
            <a:chOff x="746775" y="1150312"/>
            <a:chExt cx="5168620" cy="438709"/>
          </a:xfrm>
        </p:grpSpPr>
        <p:grpSp>
          <p:nvGrpSpPr>
            <p:cNvPr id="16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8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70316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 </a:t>
              </a:r>
              <a:r>
                <a:rPr lang="en-US" altLang="ko-KR" sz="2200" b="1" spc="-185" dirty="0" err="1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Prinicples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of UN Global Compact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1E318A5-3A33-4F67-8A17-66B7E3BD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327332"/>
              </p:ext>
            </p:extLst>
          </p:nvPr>
        </p:nvGraphicFramePr>
        <p:xfrm>
          <a:off x="623392" y="1589021"/>
          <a:ext cx="10809062" cy="3284992"/>
        </p:xfrm>
        <a:graphic>
          <a:graphicData uri="http://schemas.openxmlformats.org/drawingml/2006/table">
            <a:tbl>
              <a:tblPr/>
              <a:tblGrid>
                <a:gridCol w="2270709">
                  <a:extLst>
                    <a:ext uri="{9D8B030D-6E8A-4147-A177-3AD203B41FA5}">
                      <a16:colId xmlns:a16="http://schemas.microsoft.com/office/drawing/2014/main" val="3719537444"/>
                    </a:ext>
                  </a:extLst>
                </a:gridCol>
                <a:gridCol w="1761739">
                  <a:extLst>
                    <a:ext uri="{9D8B030D-6E8A-4147-A177-3AD203B41FA5}">
                      <a16:colId xmlns:a16="http://schemas.microsoft.com/office/drawing/2014/main" val="1268966682"/>
                    </a:ext>
                  </a:extLst>
                </a:gridCol>
                <a:gridCol w="6776614">
                  <a:extLst>
                    <a:ext uri="{9D8B030D-6E8A-4147-A177-3AD203B41FA5}">
                      <a16:colId xmlns:a16="http://schemas.microsoft.com/office/drawing/2014/main" val="2557640578"/>
                    </a:ext>
                  </a:extLst>
                </a:gridCol>
              </a:tblGrid>
              <a:tr h="443060"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Categories(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범주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Principles(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원칙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Sentences(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원문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51875"/>
                  </a:ext>
                </a:extLst>
              </a:tr>
              <a:tr h="544968"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Environment(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환경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7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Businesses  should  support  a  precautionary  approach  to  environmental challenges.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( 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기업은 환경 문제에 적극 지지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372181"/>
                  </a:ext>
                </a:extLst>
              </a:tr>
              <a:tr h="726784">
                <a:tc>
                  <a:txBody>
                    <a:bodyPr/>
                    <a:lstStyle/>
                    <a:p>
                      <a:pPr marL="0" marR="0" lvl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Environment(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환경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 smtClean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8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…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undertake initiatives to promote greater environmental responsibility;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    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더 큰 환경 책임을 솔선해서 맡는다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18561"/>
                  </a:ext>
                </a:extLst>
              </a:tr>
              <a:tr h="726784">
                <a:tc>
                  <a:txBody>
                    <a:bodyPr/>
                    <a:lstStyle/>
                    <a:p>
                      <a:pPr marL="0" marR="0" lvl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Environment(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환경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 smtClean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9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...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encourage  the   development  and   diffusion   of  </a:t>
                      </a:r>
                      <a:r>
                        <a:rPr lang="en-US" altLang="ko-KR" sz="1800" kern="1200" spc="-100" dirty="0" err="1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evironmentally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  friendly technologies. 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환경 친화적인 기술의 개발 및 확산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618156"/>
                  </a:ext>
                </a:extLst>
              </a:tr>
              <a:tr h="385660"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Anti-Corruption(</a:t>
                      </a:r>
                      <a:r>
                        <a:rPr lang="ko-KR" altLang="en-US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반부패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10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125423" rtl="0" eaLnBrk="1" fontAlgn="base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Businesses  should  work  against  corruption  in  all  its  forms,  including extortion and bribery.(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 강탈</a:t>
                      </a:r>
                      <a:r>
                        <a:rPr lang="en-US" altLang="ko-KR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spc="-100" baseline="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뇌물 포함 모든 형태의 부패에 대항</a:t>
                      </a:r>
                      <a:r>
                        <a:rPr lang="en-US" altLang="ko-KR" sz="1800" kern="1200" spc="-100" dirty="0" smtClean="0">
                          <a:solidFill>
                            <a:schemeClr val="tx1"/>
                          </a:solidFill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  <a:cs typeface="+mn-cs"/>
                        </a:rPr>
                        <a:t>)</a:t>
                      </a:r>
                      <a:endParaRPr lang="ko-KR" altLang="en-US" sz="1800" kern="1200" spc="-100" dirty="0">
                        <a:solidFill>
                          <a:schemeClr val="tx1"/>
                        </a:solidFill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413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3-4. UN Global </a:t>
            </a:r>
            <a:r>
              <a:rPr lang="en-US" altLang="ko-KR" dirty="0" err="1" smtClean="0"/>
              <a:t>Gompact</a:t>
            </a:r>
            <a:r>
              <a:rPr lang="en-US" altLang="ko-KR" dirty="0" smtClean="0"/>
              <a:t> Principles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07368" y="4999387"/>
            <a:ext cx="8254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UN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“The Ten Principles of the UN Global Compact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,” (</a:t>
            </a:r>
            <a:r>
              <a:rPr lang="ko-KR" altLang="en-US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온라인 자료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),</a:t>
            </a:r>
          </a:p>
          <a:p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</a:t>
            </a:r>
            <a:r>
              <a:rPr lang="ko-KR" altLang="en-US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한상범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권세훈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이상범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“</a:t>
            </a:r>
            <a:r>
              <a:rPr lang="ko-KR" altLang="en-US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 및 국가의 역할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”, KDI </a:t>
            </a:r>
            <a:r>
              <a:rPr lang="ko-KR" altLang="en-US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대외경제 정책 연구원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2021</a:t>
            </a:r>
            <a:r>
              <a:rPr lang="ko-KR" altLang="en-US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12</a:t>
            </a:r>
            <a:r>
              <a:rPr lang="ko-KR" altLang="en-US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자료</a:t>
            </a:r>
            <a:r>
              <a:rPr lang="en-US" altLang="ko-KR" sz="14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05155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23992" y="2854319"/>
            <a:ext cx="5145871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생활 속 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4000" spc="-148" dirty="0">
              <a:solidFill>
                <a:srgbClr val="064B8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</p:spTree>
    <p:extLst>
      <p:ext uri="{BB962C8B-B14F-4D97-AF65-F5344CB8AC3E}">
        <p14:creationId xmlns:p14="http://schemas.microsoft.com/office/powerpoint/2010/main" val="416655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4-1. </a:t>
            </a:r>
            <a:r>
              <a:rPr lang="ko-KR" altLang="en-US" dirty="0" smtClean="0"/>
              <a:t>생활 속 </a:t>
            </a:r>
            <a:r>
              <a:rPr lang="en-US" altLang="ko-KR" dirty="0" smtClean="0"/>
              <a:t>ESG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84558" y="1388639"/>
            <a:ext cx="10468026" cy="4920681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83432" y="1344430"/>
            <a:ext cx="10494885" cy="474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spc="-12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생활 속 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일상 생활 속에서 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관점에서 실천 </a:t>
            </a:r>
            <a:r>
              <a:rPr lang="ko-KR" altLang="en-US" spc="-123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할수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있는 것이 무엇인가에 관한 것임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en-US" altLang="ko-KR" spc="-123" dirty="0">
              <a:ln>
                <a:solidFill>
                  <a:srgbClr val="5B9BD5">
                    <a:alpha val="0"/>
                  </a:srgb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ko-KR" spc="-12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Environmental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환경적인 측면에서  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Co2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증가로 인한 지구 온난화로 고통 받는 지구와 인류를 위해 노력하는 것임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en-US" altLang="ko-KR" spc="-123" dirty="0">
              <a:ln>
                <a:solidFill>
                  <a:srgbClr val="5B9BD5">
                    <a:alpha val="0"/>
                  </a:srgb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ko-KR" spc="-12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지구 환경을 보존하기 위한 자발적인 참여가 </a:t>
            </a:r>
            <a:r>
              <a:rPr lang="ko-KR" altLang="en-US" spc="-123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바탕임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en-US" altLang="ko-KR" spc="-123" dirty="0" smtClean="0">
              <a:ln>
                <a:solidFill>
                  <a:srgbClr val="5B9BD5">
                    <a:alpha val="0"/>
                  </a:srgb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ko-KR" spc="-12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내가 속한 사회 속에서 쓰레기를 줄이거나 혹은 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Zero Waste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운동을 통해 쓰레기를 발생시키지 않는 것임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en-US" altLang="ko-KR" spc="-123" dirty="0" smtClean="0">
              <a:ln>
                <a:solidFill>
                  <a:srgbClr val="5B9BD5">
                    <a:alpha val="0"/>
                  </a:srgb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ko-KR" spc="-12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사회적 약자를 배려하고 함께 같이 잘 살아 가도록 노력하는 것임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>
              <a:lnSpc>
                <a:spcPct val="120000"/>
              </a:lnSpc>
              <a:buFontTx/>
              <a:buChar char="•"/>
            </a:pPr>
            <a:endParaRPr lang="en-US" altLang="ko-KR" spc="-123" dirty="0" smtClean="0">
              <a:ln>
                <a:solidFill>
                  <a:srgbClr val="5B9BD5">
                    <a:alpha val="0"/>
                  </a:srgb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ko-KR" spc="-12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인종이나 성에 대한 차별을 거두고 지구 촌에 함께 사는 소중한 이웃으로 함께 살아가는 소중한 존재로 인식함</a:t>
            </a:r>
            <a:endParaRPr lang="en-US" altLang="ko-KR" spc="-123" dirty="0" smtClean="0">
              <a:ln>
                <a:solidFill>
                  <a:srgbClr val="5B9BD5">
                    <a:alpha val="0"/>
                  </a:srgb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20000"/>
              </a:lnSpc>
              <a:buFontTx/>
              <a:buChar char="•"/>
            </a:pPr>
            <a:endParaRPr lang="en-US" altLang="ko-KR" spc="-123" dirty="0" smtClean="0">
              <a:ln>
                <a:solidFill>
                  <a:srgbClr val="5B9BD5">
                    <a:alpha val="0"/>
                  </a:srgb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altLang="ko-KR" spc="-123" dirty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사용자의 입장에서는 열정 페이가 아닌 노동에 대해서는 정당한 대가를 지불하고 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non-profit matters </a:t>
            </a:r>
            <a:r>
              <a:rPr lang="ko-KR" altLang="en-US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 재무적인 문제에 관심을 가지고 부패와 결탁하지 않고 투명하게 회사나 기업을 운영하는 것임</a:t>
            </a:r>
            <a:r>
              <a:rPr lang="en-US" altLang="ko-KR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pc="-123" dirty="0">
              <a:ln>
                <a:solidFill>
                  <a:srgbClr val="5B9BD5">
                    <a:alpha val="0"/>
                  </a:srgb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87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746775" y="1143620"/>
            <a:ext cx="5189569" cy="430887"/>
            <a:chOff x="746775" y="1143620"/>
            <a:chExt cx="5189569" cy="430887"/>
          </a:xfrm>
        </p:grpSpPr>
        <p:grpSp>
          <p:nvGrpSpPr>
            <p:cNvPr id="6" name="그룹 152"/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7" name="AutoShape 25"/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8" name="Freeform 26"/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991265" y="1143620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생활 속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는 거창하지 않다 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0D4C9601-B92B-4F66-BE91-92617168D6BF}"/>
              </a:ext>
            </a:extLst>
          </p:cNvPr>
          <p:cNvSpPr txBox="1">
            <a:spLocks/>
          </p:cNvSpPr>
          <p:nvPr/>
        </p:nvSpPr>
        <p:spPr>
          <a:xfrm>
            <a:off x="11235302" y="437991"/>
            <a:ext cx="956698" cy="325323"/>
          </a:xfrm>
          <a:prstGeom prst="rect">
            <a:avLst/>
          </a:prstGeom>
        </p:spPr>
        <p:txBody>
          <a:bodyPr lIns="122546" tIns="61274" rIns="122546" bIns="61274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KT&amp;G 상상제목 B" pitchFamily="2" charset="-127"/>
                <a:ea typeface="KT&amp;G 상상제목 B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fld id="{4B5FD4DD-C820-49D1-A58F-6A0835416B3A}" type="slidenum">
              <a:rPr kumimoji="1" lang="ko-KR" altLang="en-US" sz="1500" spc="-123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pPr algn="ctr"/>
              <a:t>24</a:t>
            </a:fld>
            <a:r>
              <a:rPr kumimoji="1" lang="ko-KR" altLang="en-US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kumimoji="1" lang="en-US" altLang="ko-KR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endParaRPr kumimoji="1" lang="ko-KR" altLang="en-US" sz="1500" spc="-123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7029" y="1713885"/>
            <a:ext cx="10193202" cy="84787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943656" y="1915568"/>
            <a:ext cx="1029164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생활 속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ESG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는 </a:t>
            </a:r>
            <a:r>
              <a:rPr lang="ko-KR" altLang="en-US" spc="-98" dirty="0" err="1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범지구적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pc="-98" dirty="0" err="1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범사회적</a:t>
            </a:r>
            <a:r>
              <a:rPr lang="en-US" altLang="ko-KR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캠페인이며 일상 생활 속에서 우리가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ESG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의 관점에서 생각하여 실천하면 된다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.</a:t>
            </a:r>
            <a:endParaRPr lang="ko-KR" altLang="en-US" sz="1800" spc="-98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927029" y="2949482"/>
            <a:ext cx="10193202" cy="3190060"/>
            <a:chOff x="748" y="2650"/>
            <a:chExt cx="4037" cy="1370"/>
          </a:xfrm>
        </p:grpSpPr>
        <p:pic>
          <p:nvPicPr>
            <p:cNvPr id="34" name="Picture 3" descr="UNI000001c000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2650"/>
              <a:ext cx="1996" cy="1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 descr="원본 크기의 사진을 보려면 클릭하세요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2650"/>
              <a:ext cx="1814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4-2. </a:t>
            </a:r>
            <a:r>
              <a:rPr lang="ko-KR" altLang="en-US" dirty="0" smtClean="0"/>
              <a:t>생활 속 </a:t>
            </a:r>
            <a:r>
              <a:rPr lang="en-US" altLang="ko-KR" dirty="0" smtClean="0"/>
              <a:t>ESG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6" y="2763446"/>
            <a:ext cx="4856496" cy="33644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8467" y="1794497"/>
            <a:ext cx="3352811" cy="529070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761096" y="6139541"/>
            <a:ext cx="912115" cy="37856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사진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1(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재활용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96278" y="6116257"/>
            <a:ext cx="1008112" cy="411005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사진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2(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재활용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68380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746775" y="1143620"/>
            <a:ext cx="7349503" cy="769441"/>
            <a:chOff x="746775" y="1143620"/>
            <a:chExt cx="5189569" cy="769441"/>
          </a:xfrm>
        </p:grpSpPr>
        <p:grpSp>
          <p:nvGrpSpPr>
            <p:cNvPr id="6" name="그룹 152"/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7" name="AutoShape 25"/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8" name="Freeform 26"/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991265" y="1143620"/>
              <a:ext cx="49450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생활 속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는  번거롭더라도 생활 속에서 실천하는 것이 중요하다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0D4C9601-B92B-4F66-BE91-92617168D6BF}"/>
              </a:ext>
            </a:extLst>
          </p:cNvPr>
          <p:cNvSpPr txBox="1">
            <a:spLocks/>
          </p:cNvSpPr>
          <p:nvPr/>
        </p:nvSpPr>
        <p:spPr>
          <a:xfrm>
            <a:off x="11235302" y="437991"/>
            <a:ext cx="956698" cy="325323"/>
          </a:xfrm>
          <a:prstGeom prst="rect">
            <a:avLst/>
          </a:prstGeom>
        </p:spPr>
        <p:txBody>
          <a:bodyPr lIns="122546" tIns="61274" rIns="122546" bIns="61274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KT&amp;G 상상제목 B" pitchFamily="2" charset="-127"/>
                <a:ea typeface="KT&amp;G 상상제목 B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fld id="{4B5FD4DD-C820-49D1-A58F-6A0835416B3A}" type="slidenum">
              <a:rPr kumimoji="1" lang="ko-KR" altLang="en-US" sz="1500" spc="-123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pPr algn="ctr"/>
              <a:t>25</a:t>
            </a:fld>
            <a:r>
              <a:rPr kumimoji="1" lang="ko-KR" altLang="en-US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kumimoji="1" lang="en-US" altLang="ko-KR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endParaRPr kumimoji="1" lang="ko-KR" altLang="en-US" sz="1500" spc="-123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7029" y="1713885"/>
            <a:ext cx="10193202" cy="84787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943656" y="1915568"/>
            <a:ext cx="1029164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Even though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Daily ESG looks annoying, it is important to practice ESG in our daily life.</a:t>
            </a:r>
            <a:endParaRPr lang="ko-KR" altLang="en-US" sz="1800" spc="-98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4-3. </a:t>
            </a:r>
            <a:r>
              <a:rPr lang="ko-KR" altLang="en-US" dirty="0" smtClean="0"/>
              <a:t>생활 속 </a:t>
            </a:r>
            <a:r>
              <a:rPr lang="en-US" altLang="ko-KR" dirty="0" smtClean="0"/>
              <a:t>ESG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761096" y="6139541"/>
            <a:ext cx="912115" cy="37856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96278" y="6080415"/>
            <a:ext cx="1008112" cy="44684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사진 </a:t>
            </a: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13449" y="2044630"/>
            <a:ext cx="3359670" cy="46882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90047" y="1656287"/>
            <a:ext cx="3359671" cy="54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744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>
                <a:latin typeface="경기천년제목 "/>
              </a:rPr>
              <a:t>4</a:t>
            </a:r>
            <a:r>
              <a:rPr lang="en-US" altLang="ko-KR" dirty="0" smtClean="0">
                <a:latin typeface="경기천년제목 "/>
              </a:rPr>
              <a:t>. </a:t>
            </a:r>
            <a:r>
              <a:rPr lang="ko-KR" altLang="en-US" dirty="0" smtClean="0">
                <a:latin typeface="경기천년제목 "/>
              </a:rPr>
              <a:t>생활 속 </a:t>
            </a:r>
            <a:r>
              <a:rPr lang="en-US" altLang="ko-KR" dirty="0">
                <a:latin typeface="경기천년제목 "/>
              </a:rPr>
              <a:t>ESG </a:t>
            </a:r>
            <a:r>
              <a:rPr lang="ko-KR" altLang="en-US" dirty="0" smtClean="0">
                <a:latin typeface="경기천년제목 "/>
              </a:rPr>
              <a:t>실천</a:t>
            </a:r>
            <a:r>
              <a:rPr lang="en-US" altLang="ko-KR" dirty="0" smtClean="0">
                <a:latin typeface="경기천년제목 "/>
              </a:rPr>
              <a:t>: </a:t>
            </a:r>
            <a:r>
              <a:rPr lang="ko-KR" altLang="en-US" dirty="0" smtClean="0">
                <a:latin typeface="경기천년제목 "/>
              </a:rPr>
              <a:t>미디어</a:t>
            </a:r>
            <a:endParaRPr lang="ko-KR" altLang="en-US" dirty="0">
              <a:latin typeface="경기천년제목 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A6A74B-2036-04E4-C471-547BA4203F16}"/>
              </a:ext>
            </a:extLst>
          </p:cNvPr>
          <p:cNvSpPr txBox="1"/>
          <p:nvPr/>
        </p:nvSpPr>
        <p:spPr>
          <a:xfrm>
            <a:off x="3071664" y="6073601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SBS 2022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6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뉴스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200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유투브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채널 캡쳐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376" y="1066525"/>
            <a:ext cx="10193202" cy="634283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일상 속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ESG</a:t>
            </a:r>
            <a:r>
              <a:rPr lang="ko-KR" altLang="en-US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실천에 대한 관심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미디어 </a:t>
            </a:r>
            <a:endParaRPr lang="ko-KR" altLang="en-US" spc="-98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772816"/>
            <a:ext cx="7920880" cy="4300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756467"/>
            <a:ext cx="8211207" cy="4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7348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>
                <a:latin typeface="경기천년제목 "/>
              </a:rPr>
              <a:t>4</a:t>
            </a:r>
            <a:r>
              <a:rPr lang="en-US" altLang="ko-KR" dirty="0" smtClean="0">
                <a:latin typeface="경기천년제목 "/>
              </a:rPr>
              <a:t>. </a:t>
            </a:r>
            <a:r>
              <a:rPr lang="ko-KR" altLang="en-US" dirty="0" smtClean="0">
                <a:latin typeface="경기천년제목 "/>
              </a:rPr>
              <a:t>생활 속 </a:t>
            </a:r>
            <a:r>
              <a:rPr lang="en-US" altLang="ko-KR" dirty="0">
                <a:latin typeface="경기천년제목 "/>
              </a:rPr>
              <a:t>ESG </a:t>
            </a:r>
            <a:r>
              <a:rPr lang="ko-KR" altLang="en-US" dirty="0" smtClean="0">
                <a:latin typeface="경기천년제목 "/>
              </a:rPr>
              <a:t>실천</a:t>
            </a:r>
            <a:r>
              <a:rPr lang="en-US" altLang="ko-KR" dirty="0" smtClean="0">
                <a:latin typeface="경기천년제목 "/>
              </a:rPr>
              <a:t>: </a:t>
            </a:r>
            <a:r>
              <a:rPr lang="ko-KR" altLang="en-US" dirty="0" smtClean="0">
                <a:latin typeface="경기천년제목 "/>
              </a:rPr>
              <a:t>공모전</a:t>
            </a:r>
            <a:endParaRPr lang="ko-KR" altLang="en-US" dirty="0">
              <a:latin typeface="경기천년제목 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A6A74B-2036-04E4-C471-547BA4203F16}"/>
              </a:ext>
            </a:extLst>
          </p:cNvPr>
          <p:cNvSpPr txBox="1"/>
          <p:nvPr/>
        </p:nvSpPr>
        <p:spPr>
          <a:xfrm>
            <a:off x="3071664" y="6073601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고대의료원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공모전 </a:t>
            </a:r>
            <a:r>
              <a:rPr lang="ko-KR" altLang="en-US" sz="1200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유투브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채널 캡쳐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376" y="1066525"/>
            <a:ext cx="10193202" cy="634283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일상 속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ESG</a:t>
            </a:r>
            <a:r>
              <a:rPr lang="ko-KR" altLang="en-US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실천을 위한 공모전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고려대학교</a:t>
            </a:r>
            <a:endParaRPr lang="ko-KR" altLang="en-US" spc="-98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772816"/>
            <a:ext cx="7920880" cy="43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7902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>
                <a:latin typeface="경기천년제목 "/>
              </a:rPr>
              <a:t>4</a:t>
            </a:r>
            <a:r>
              <a:rPr lang="en-US" altLang="ko-KR" dirty="0" smtClean="0">
                <a:latin typeface="경기천년제목 "/>
              </a:rPr>
              <a:t>. </a:t>
            </a:r>
            <a:r>
              <a:rPr lang="ko-KR" altLang="en-US" dirty="0" smtClean="0">
                <a:latin typeface="경기천년제목 "/>
              </a:rPr>
              <a:t>생활 속 </a:t>
            </a:r>
            <a:r>
              <a:rPr lang="en-US" altLang="ko-KR" dirty="0">
                <a:latin typeface="경기천년제목 "/>
              </a:rPr>
              <a:t>ESG </a:t>
            </a:r>
            <a:r>
              <a:rPr lang="ko-KR" altLang="en-US" dirty="0" smtClean="0">
                <a:latin typeface="경기천년제목 "/>
              </a:rPr>
              <a:t>실천</a:t>
            </a:r>
            <a:r>
              <a:rPr lang="en-US" altLang="ko-KR" dirty="0" smtClean="0">
                <a:latin typeface="경기천년제목 "/>
              </a:rPr>
              <a:t>: </a:t>
            </a:r>
            <a:r>
              <a:rPr lang="ko-KR" altLang="en-US" dirty="0" smtClean="0">
                <a:latin typeface="경기천년제목 "/>
              </a:rPr>
              <a:t>공모전</a:t>
            </a:r>
            <a:endParaRPr lang="ko-KR" altLang="en-US" dirty="0">
              <a:latin typeface="경기천년제목 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A6A74B-2036-04E4-C471-547BA4203F16}"/>
              </a:ext>
            </a:extLst>
          </p:cNvPr>
          <p:cNvSpPr txBox="1"/>
          <p:nvPr/>
        </p:nvSpPr>
        <p:spPr>
          <a:xfrm>
            <a:off x="3647728" y="5966608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: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삼육대학교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ESG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공모전 포스터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376" y="1066525"/>
            <a:ext cx="10193202" cy="634283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대학생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ESG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경영 아이디어 및 실천사례 공모전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삼육대학교</a:t>
            </a:r>
            <a:endParaRPr lang="ko-KR" altLang="en-US" spc="-98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772816"/>
            <a:ext cx="8307569" cy="41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272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>
                <a:latin typeface="경기천년제목 "/>
              </a:rPr>
              <a:t>4</a:t>
            </a:r>
            <a:r>
              <a:rPr lang="en-US" altLang="ko-KR" dirty="0" smtClean="0">
                <a:latin typeface="경기천년제목 "/>
              </a:rPr>
              <a:t>. </a:t>
            </a:r>
            <a:r>
              <a:rPr lang="ko-KR" altLang="en-US" dirty="0" smtClean="0">
                <a:latin typeface="경기천년제목 "/>
              </a:rPr>
              <a:t>생활 속 </a:t>
            </a:r>
            <a:r>
              <a:rPr lang="en-US" altLang="ko-KR" dirty="0">
                <a:latin typeface="경기천년제목 "/>
              </a:rPr>
              <a:t>ESG </a:t>
            </a:r>
            <a:r>
              <a:rPr lang="ko-KR" altLang="en-US" dirty="0" smtClean="0">
                <a:latin typeface="경기천년제목 "/>
              </a:rPr>
              <a:t>실천</a:t>
            </a:r>
            <a:r>
              <a:rPr lang="en-US" altLang="ko-KR" dirty="0" smtClean="0">
                <a:latin typeface="경기천년제목 "/>
              </a:rPr>
              <a:t>: </a:t>
            </a:r>
            <a:r>
              <a:rPr lang="ko-KR" altLang="en-US" dirty="0" smtClean="0">
                <a:latin typeface="경기천년제목 "/>
              </a:rPr>
              <a:t>공모전</a:t>
            </a:r>
            <a:endParaRPr lang="ko-KR" altLang="en-US" dirty="0">
              <a:latin typeface="경기천년제목 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A6A74B-2036-04E4-C471-547BA4203F16}"/>
              </a:ext>
            </a:extLst>
          </p:cNvPr>
          <p:cNvSpPr txBox="1"/>
          <p:nvPr/>
        </p:nvSpPr>
        <p:spPr>
          <a:xfrm>
            <a:off x="3647728" y="5966608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: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영남대학교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ESG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공모전 포스터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376" y="1066525"/>
            <a:ext cx="10193202" cy="634283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대학생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ESG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경영 아이디어 및 실천사례 공모전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영남대학교</a:t>
            </a:r>
            <a:endParaRPr lang="ko-KR" altLang="en-US" spc="-98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772816"/>
            <a:ext cx="8307569" cy="41937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772816"/>
            <a:ext cx="9001000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908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15480" y="1484785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640744" y="1618940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1. 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정의를 이해한다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154363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2800" b="1" spc="-185" dirty="0" smtClean="0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 습 목 표</a:t>
            </a:r>
            <a:endParaRPr lang="ko-KR" altLang="en-US" sz="2800" b="1" spc="-185" dirty="0">
              <a:solidFill>
                <a:srgbClr val="0033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406240" y="2495101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 Box 51">
            <a:extLst>
              <a:ext uri="{FF2B5EF4-FFF2-40B4-BE49-F238E27FC236}">
                <a16:creationId xmlns:a16="http://schemas.microsoft.com/office/drawing/2014/main" id="{B3D2EB6E-9AC7-4599-9B85-617E63DF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629256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2. 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개념을 이해한다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416720" y="35562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984" y="3690372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3. EU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이해한다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A3FE3-D5EE-442C-B904-F781D3BB9A7A}"/>
              </a:ext>
            </a:extLst>
          </p:cNvPr>
          <p:cNvSpPr/>
          <p:nvPr/>
        </p:nvSpPr>
        <p:spPr>
          <a:xfrm>
            <a:off x="1431032" y="4617333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 Box 51">
            <a:extLst>
              <a:ext uri="{FF2B5EF4-FFF2-40B4-BE49-F238E27FC236}">
                <a16:creationId xmlns:a16="http://schemas.microsoft.com/office/drawing/2014/main" id="{95F2453F-6451-494E-B9FA-A575D5B8B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296" y="4751488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4.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생활 속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이해한다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875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79308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>
                <a:latin typeface="경기천년제목 "/>
              </a:rPr>
              <a:t>4</a:t>
            </a:r>
            <a:r>
              <a:rPr lang="en-US" altLang="ko-KR" dirty="0" smtClean="0">
                <a:latin typeface="경기천년제목 "/>
              </a:rPr>
              <a:t>. </a:t>
            </a:r>
            <a:r>
              <a:rPr lang="ko-KR" altLang="en-US" dirty="0" smtClean="0">
                <a:latin typeface="경기천년제목 "/>
              </a:rPr>
              <a:t>생활 속 </a:t>
            </a:r>
            <a:r>
              <a:rPr lang="en-US" altLang="ko-KR" dirty="0">
                <a:latin typeface="경기천년제목 "/>
              </a:rPr>
              <a:t>ESG </a:t>
            </a:r>
            <a:r>
              <a:rPr lang="ko-KR" altLang="en-US" dirty="0" smtClean="0">
                <a:latin typeface="경기천년제목 "/>
              </a:rPr>
              <a:t>실천</a:t>
            </a:r>
            <a:r>
              <a:rPr lang="en-US" altLang="ko-KR" dirty="0" smtClean="0">
                <a:latin typeface="경기천년제목 "/>
              </a:rPr>
              <a:t>: </a:t>
            </a:r>
            <a:r>
              <a:rPr lang="ko-KR" altLang="en-US" dirty="0" err="1" smtClean="0">
                <a:latin typeface="경기천년제목 "/>
              </a:rPr>
              <a:t>창업진흥원</a:t>
            </a:r>
            <a:endParaRPr lang="ko-KR" altLang="en-US" dirty="0">
              <a:latin typeface="경기천년제목 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A6A74B-2036-04E4-C471-547BA4203F16}"/>
              </a:ext>
            </a:extLst>
          </p:cNvPr>
          <p:cNvSpPr txBox="1"/>
          <p:nvPr/>
        </p:nvSpPr>
        <p:spPr>
          <a:xfrm>
            <a:off x="7392144" y="4869160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: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 </a:t>
            </a:r>
            <a:r>
              <a:rPr lang="ko-KR" altLang="en-US" sz="1200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창업진흥원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ESG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경영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10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계명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,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인터넷 자료 캡쳐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376" y="1066525"/>
            <a:ext cx="10193202" cy="634283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생활 속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ESG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실천을 위한 창업진흥원의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ESG 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경영 </a:t>
            </a:r>
            <a:r>
              <a:rPr lang="en-US" altLang="ko-KR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10</a:t>
            </a:r>
            <a:r>
              <a:rPr lang="ko-KR" altLang="en-US" spc="-98" dirty="0" smtClean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계명</a:t>
            </a:r>
            <a:endParaRPr lang="ko-KR" altLang="en-US" spc="-98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687104"/>
            <a:ext cx="691276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287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746775" y="1150312"/>
            <a:ext cx="5233111" cy="438709"/>
            <a:chOff x="746775" y="1150312"/>
            <a:chExt cx="5233111" cy="438709"/>
          </a:xfrm>
        </p:grpSpPr>
        <p:grpSp>
          <p:nvGrpSpPr>
            <p:cNvPr id="6" name="그룹 152"/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7" name="AutoShape 25"/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8" name="Freeform 26"/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034807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미디어에 불고 있는 녹색바람 </a:t>
              </a:r>
            </a:p>
          </p:txBody>
        </p:sp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09" y="2745037"/>
            <a:ext cx="2715370" cy="183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%C0%BA%C1%F6%BF%F8_1%B9%DA2%C0%CF_jeepwe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8"/>
          <a:stretch>
            <a:fillRect/>
          </a:stretch>
        </p:blipFill>
        <p:spPr bwMode="auto">
          <a:xfrm>
            <a:off x="945231" y="4663091"/>
            <a:ext cx="2670444" cy="180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302" y="4663091"/>
            <a:ext cx="2708638" cy="180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0D4C9601-B92B-4F66-BE91-92617168D6BF}"/>
              </a:ext>
            </a:extLst>
          </p:cNvPr>
          <p:cNvSpPr txBox="1">
            <a:spLocks/>
          </p:cNvSpPr>
          <p:nvPr/>
        </p:nvSpPr>
        <p:spPr>
          <a:xfrm>
            <a:off x="11235302" y="437991"/>
            <a:ext cx="956698" cy="325323"/>
          </a:xfrm>
          <a:prstGeom prst="rect">
            <a:avLst/>
          </a:prstGeom>
        </p:spPr>
        <p:txBody>
          <a:bodyPr lIns="122546" tIns="61274" rIns="122546" bIns="61274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KT&amp;G 상상제목 B" pitchFamily="2" charset="-127"/>
                <a:ea typeface="KT&amp;G 상상제목 B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fld id="{4B5FD4DD-C820-49D1-A58F-6A0835416B3A}" type="slidenum">
              <a:rPr kumimoji="1" lang="ko-KR" altLang="en-US" sz="1500" spc="-123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pPr algn="ctr"/>
              <a:t>31</a:t>
            </a:fld>
            <a:r>
              <a:rPr kumimoji="1" lang="ko-KR" altLang="en-US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kumimoji="1" lang="en-US" altLang="ko-KR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endParaRPr kumimoji="1" lang="ko-KR" altLang="en-US" sz="1500" spc="-123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7029" y="1713885"/>
            <a:ext cx="10193202" cy="84787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943659" y="1770428"/>
            <a:ext cx="989918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웰빙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건강에 대한 관심이 고조되면서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TV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에서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농촌 배경의 프로그램까지 </a:t>
            </a:r>
            <a:r>
              <a:rPr lang="ko-KR" altLang="en-US" sz="1800" spc="-98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녹색바람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반영 </a:t>
            </a:r>
            <a:endParaRPr lang="en-US" altLang="ko-KR" sz="1800" spc="-98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    -  </a:t>
            </a:r>
            <a:r>
              <a:rPr lang="ko-KR" altLang="en-US" sz="1800" spc="-98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허섬세월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삼시세끼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안싸우면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다행이야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나는 자연인이다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아빠어디가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6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시 내 고향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생로병사의 비밀 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6341"/>
          <a:stretch/>
        </p:blipFill>
        <p:spPr>
          <a:xfrm>
            <a:off x="948960" y="2752148"/>
            <a:ext cx="2681932" cy="18249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353" y="4676736"/>
            <a:ext cx="4609878" cy="17952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040" y="2756424"/>
            <a:ext cx="1871192" cy="180930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t="1146" b="-1"/>
          <a:stretch/>
        </p:blipFill>
        <p:spPr>
          <a:xfrm>
            <a:off x="6506354" y="2722870"/>
            <a:ext cx="2692034" cy="18542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ESG </a:t>
            </a:r>
            <a:r>
              <a:rPr lang="ko-KR" altLang="en-US" dirty="0" smtClean="0"/>
              <a:t>참고서적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" y="1158135"/>
            <a:ext cx="3724579" cy="52565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66" y="1150311"/>
            <a:ext cx="3626457" cy="52565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92" y="1150311"/>
            <a:ext cx="3486508" cy="53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9614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746775" y="1150312"/>
            <a:ext cx="5233111" cy="438709"/>
            <a:chOff x="746775" y="1150312"/>
            <a:chExt cx="5233111" cy="438709"/>
          </a:xfrm>
        </p:grpSpPr>
        <p:grpSp>
          <p:nvGrpSpPr>
            <p:cNvPr id="6" name="그룹 152"/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7" name="AutoShape 25"/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8" name="Freeform 26"/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034807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미디어에 불고 있는 녹색바람 </a:t>
              </a:r>
            </a:p>
          </p:txBody>
        </p:sp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09" y="2745037"/>
            <a:ext cx="2715370" cy="183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%C0%BA%C1%F6%BF%F8_1%B9%DA2%C0%CF_jeepwe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8"/>
          <a:stretch>
            <a:fillRect/>
          </a:stretch>
        </p:blipFill>
        <p:spPr bwMode="auto">
          <a:xfrm>
            <a:off x="945231" y="4663091"/>
            <a:ext cx="2670444" cy="180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302" y="4663091"/>
            <a:ext cx="2708638" cy="180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0D4C9601-B92B-4F66-BE91-92617168D6BF}"/>
              </a:ext>
            </a:extLst>
          </p:cNvPr>
          <p:cNvSpPr txBox="1">
            <a:spLocks/>
          </p:cNvSpPr>
          <p:nvPr/>
        </p:nvSpPr>
        <p:spPr>
          <a:xfrm>
            <a:off x="11235302" y="437991"/>
            <a:ext cx="956698" cy="325323"/>
          </a:xfrm>
          <a:prstGeom prst="rect">
            <a:avLst/>
          </a:prstGeom>
        </p:spPr>
        <p:txBody>
          <a:bodyPr lIns="122546" tIns="61274" rIns="122546" bIns="61274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KT&amp;G 상상제목 B" pitchFamily="2" charset="-127"/>
                <a:ea typeface="KT&amp;G 상상제목 B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fld id="{4B5FD4DD-C820-49D1-A58F-6A0835416B3A}" type="slidenum">
              <a:rPr kumimoji="1" lang="ko-KR" altLang="en-US" sz="1500" spc="-123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pPr algn="ctr"/>
              <a:t>32</a:t>
            </a:fld>
            <a:r>
              <a:rPr kumimoji="1" lang="ko-KR" altLang="en-US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kumimoji="1" lang="en-US" altLang="ko-KR" sz="1500" spc="-123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endParaRPr kumimoji="1" lang="ko-KR" altLang="en-US" sz="1500" spc="-123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27029" y="1713885"/>
            <a:ext cx="10193202" cy="847877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943659" y="1770428"/>
            <a:ext cx="989918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웰빙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건강에 대한 관심이 고조되면서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TV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에서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농촌 배경의 프로그램까지 </a:t>
            </a:r>
            <a:r>
              <a:rPr lang="ko-KR" altLang="en-US" sz="1800" spc="-98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녹색바람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반영 </a:t>
            </a:r>
            <a:endParaRPr lang="en-US" altLang="ko-KR" sz="1800" spc="-98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경기천년바탕 Regular" panose="02020503020101020101" pitchFamily="18" charset="-127"/>
              <a:ea typeface="경기천년바탕 Regular" panose="020205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    -  </a:t>
            </a:r>
            <a:r>
              <a:rPr lang="ko-KR" altLang="en-US" sz="1800" spc="-98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허섬세월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삼시세끼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안싸우면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 다행이야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나는 자연인이다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아빠어디가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6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시 내 고향</a:t>
            </a:r>
            <a:r>
              <a:rPr lang="en-US" altLang="ko-KR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800" spc="-98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Times New Roman" panose="02020603050405020304" pitchFamily="18" charset="0"/>
              </a:rPr>
              <a:t>생로병사의 비밀 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6341"/>
          <a:stretch/>
        </p:blipFill>
        <p:spPr>
          <a:xfrm>
            <a:off x="948960" y="2752148"/>
            <a:ext cx="2681932" cy="18249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353" y="4676736"/>
            <a:ext cx="4609878" cy="17952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040" y="2756424"/>
            <a:ext cx="1871192" cy="180930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8"/>
          <a:srcRect t="1146" b="-1"/>
          <a:stretch/>
        </p:blipFill>
        <p:spPr>
          <a:xfrm>
            <a:off x="6506354" y="2722870"/>
            <a:ext cx="2692034" cy="18542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ESG </a:t>
            </a:r>
            <a:r>
              <a:rPr lang="ko-KR" altLang="en-US" dirty="0" smtClean="0"/>
              <a:t>참고서적 </a:t>
            </a:r>
            <a:r>
              <a:rPr lang="en-US" altLang="ko-KR" dirty="0"/>
              <a:t>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6" y="1158135"/>
            <a:ext cx="3724579" cy="52565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66" y="1150311"/>
            <a:ext cx="3626457" cy="52565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92" y="1150311"/>
            <a:ext cx="3486508" cy="53336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4" y="986521"/>
            <a:ext cx="3539571" cy="54974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69" y="986520"/>
            <a:ext cx="3923284" cy="5497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84" y="998535"/>
            <a:ext cx="3591465" cy="54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633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15480" y="1484785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640744" y="1621240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1. 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뜻을 알아보고 정의를 이해하였다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154363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/>
              <a:t>학 습 정 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406240" y="2495101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 Box 51">
            <a:extLst>
              <a:ext uri="{FF2B5EF4-FFF2-40B4-BE49-F238E27FC236}">
                <a16:creationId xmlns:a16="http://schemas.microsoft.com/office/drawing/2014/main" id="{B3D2EB6E-9AC7-4599-9B85-617E63DF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631556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2. 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개념에 대해서 이해하였다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416720" y="35562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984" y="3692672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3. EU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대해서 이해하였다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A3FE3-D5EE-442C-B904-F781D3BB9A7A}"/>
              </a:ext>
            </a:extLst>
          </p:cNvPr>
          <p:cNvSpPr/>
          <p:nvPr/>
        </p:nvSpPr>
        <p:spPr>
          <a:xfrm>
            <a:off x="1431032" y="4617333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 Box 51">
            <a:extLst>
              <a:ext uri="{FF2B5EF4-FFF2-40B4-BE49-F238E27FC236}">
                <a16:creationId xmlns:a16="http://schemas.microsoft.com/office/drawing/2014/main" id="{95F2453F-6451-494E-B9FA-A575D5B8B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296" y="4753788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4. 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일상 생활 속에서 실천이 중요한 생활 속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이해하였다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896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720" y="2310160"/>
            <a:ext cx="12192000" cy="61478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150813" algn="ctr" defTabSz="762000">
              <a:lnSpc>
                <a:spcPct val="130000"/>
              </a:lnSpc>
              <a:spcBef>
                <a:spcPct val="50000"/>
              </a:spcBef>
            </a:pPr>
            <a:r>
              <a:rPr lang="ko-KR" altLang="en-US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끝까지 경청해 주셔서 감사 드립니다</a:t>
            </a:r>
            <a:r>
              <a:rPr lang="en-US" altLang="ko-KR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3400" dirty="0">
              <a:solidFill>
                <a:schemeClr val="accent5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Picture 12" descr="https://search.pstatic.net/common/?src=http%3A%2F%2Fblogfiles.naver.net%2FMjAyMjA3MjFfNzAg%2FMDAxNjU4MzUyNDUyMDI2.H1sj61BQ0qObk5pJmy5Ixkq5mKA9DDwl8Z7zPGgxZH8g.T9sKA3prKUTyVKACJ6rgOz6TfrCJQlxQmozU-_JDdU0g.JPEG.dlarbfls%2FKakaoTalk_20220720_144805828.jpg&amp;type=sc960_832">
            <a:extLst>
              <a:ext uri="{FF2B5EF4-FFF2-40B4-BE49-F238E27FC236}">
                <a16:creationId xmlns:a16="http://schemas.microsoft.com/office/drawing/2014/main" id="{7C5DE7F3-5BC3-4929-9044-D7554A75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6" b="7253"/>
          <a:stretch/>
        </p:blipFill>
        <p:spPr bwMode="auto">
          <a:xfrm>
            <a:off x="0" y="3212976"/>
            <a:ext cx="12185025" cy="36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8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BC56CC-7DDB-4211-89A6-9A06C63BB91B}"/>
              </a:ext>
            </a:extLst>
          </p:cNvPr>
          <p:cNvSpPr/>
          <p:nvPr/>
        </p:nvSpPr>
        <p:spPr>
          <a:xfrm>
            <a:off x="778487" y="781619"/>
            <a:ext cx="4643319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600" spc="246" dirty="0">
                <a:solidFill>
                  <a:srgbClr val="064B8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</a:t>
            </a:r>
            <a:r>
              <a:rPr kumimoji="0" lang="en-US" altLang="ko-KR" sz="3600" spc="246" dirty="0">
                <a:solidFill>
                  <a:srgbClr val="298E9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ONTENTS</a:t>
            </a:r>
            <a:endParaRPr kumimoji="0" lang="ko-KR" altLang="en-US" sz="3600" spc="246" dirty="0">
              <a:solidFill>
                <a:srgbClr val="298E9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95C716-5B92-45EE-8E73-1C56D1C9F939}"/>
              </a:ext>
            </a:extLst>
          </p:cNvPr>
          <p:cNvCxnSpPr/>
          <p:nvPr/>
        </p:nvCxnSpPr>
        <p:spPr>
          <a:xfrm flipV="1">
            <a:off x="906846" y="146141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14ACDA-3508-4800-9707-6DDFF7579F4B}"/>
              </a:ext>
            </a:extLst>
          </p:cNvPr>
          <p:cNvSpPr txBox="1"/>
          <p:nvPr/>
        </p:nvSpPr>
        <p:spPr>
          <a:xfrm>
            <a:off x="5951984" y="2818312"/>
            <a:ext cx="4752529" cy="269892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ESG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정의 </a:t>
            </a:r>
            <a:endParaRPr lang="en-US" altLang="ko-KR" sz="2800" b="1" spc="-123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ESG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개념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EU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</a:p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생활 속  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03377-A421-418C-88FE-B9BFB880E622}"/>
              </a:ext>
            </a:extLst>
          </p:cNvPr>
          <p:cNvSpPr/>
          <p:nvPr/>
        </p:nvSpPr>
        <p:spPr>
          <a:xfrm>
            <a:off x="104260" y="136894"/>
            <a:ext cx="12000656" cy="66195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23992" y="2854319"/>
            <a:ext cx="5145871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ESG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정의</a:t>
            </a:r>
            <a:endParaRPr lang="ko-KR" altLang="en-US" sz="4000" spc="-148" dirty="0">
              <a:solidFill>
                <a:srgbClr val="064B8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</p:spTree>
    <p:extLst>
      <p:ext uri="{BB962C8B-B14F-4D97-AF65-F5344CB8AC3E}">
        <p14:creationId xmlns:p14="http://schemas.microsoft.com/office/powerpoint/2010/main" val="9670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CCD138-0060-4FF8-9D9D-96A1AC62A423}"/>
              </a:ext>
            </a:extLst>
          </p:cNvPr>
          <p:cNvSpPr/>
          <p:nvPr/>
        </p:nvSpPr>
        <p:spPr>
          <a:xfrm>
            <a:off x="1173215" y="2752885"/>
            <a:ext cx="10020754" cy="866681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E83FD7-832F-4293-89B5-917E9AF45E01}"/>
              </a:ext>
            </a:extLst>
          </p:cNvPr>
          <p:cNvSpPr/>
          <p:nvPr/>
        </p:nvSpPr>
        <p:spPr>
          <a:xfrm>
            <a:off x="1173215" y="3792401"/>
            <a:ext cx="10020754" cy="78872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04049B-3767-45BD-9F77-9878A9E12A0A}"/>
              </a:ext>
            </a:extLst>
          </p:cNvPr>
          <p:cNvSpPr/>
          <p:nvPr/>
        </p:nvSpPr>
        <p:spPr>
          <a:xfrm>
            <a:off x="1165784" y="4745932"/>
            <a:ext cx="10031814" cy="139757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2FCAB0-82B3-4457-B0D0-B38CA863D385}"/>
              </a:ext>
            </a:extLst>
          </p:cNvPr>
          <p:cNvSpPr/>
          <p:nvPr/>
        </p:nvSpPr>
        <p:spPr>
          <a:xfrm>
            <a:off x="1173215" y="1765430"/>
            <a:ext cx="10020754" cy="824271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9" name="Text Box 51">
            <a:extLst>
              <a:ext uri="{FF2B5EF4-FFF2-40B4-BE49-F238E27FC236}">
                <a16:creationId xmlns:a16="http://schemas.microsoft.com/office/drawing/2014/main" id="{624BC395-8AE6-4EFB-9AAC-EBD1861A2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9327" y="1826601"/>
            <a:ext cx="9718398" cy="43027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Environmental, Social, Governance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약자로 날로 악화되는 지구 환경을 살리고 사회적 약자를 배려하며 사회에 기여하고 투명한 경영 환경을 조성하여 지속 가능한 기업으로 나아가자는 캠페인을 말함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1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fontAlgn="base">
              <a:buNone/>
            </a:pPr>
            <a:endParaRPr lang="en-US" altLang="ko-KR" sz="18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/>
            <a:r>
              <a:rPr lang="en-US" altLang="ko-KR" sz="1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개념 대두 배경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2007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UN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 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PRI (Principles for Responsible Investment: 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책임 투자를 위한 원칙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회의에서 대두되었으며 기업의 이윤 추구와 같은 재무적 지표가 아닌 비 재무적 지표의 중요성을 강조함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   </a:t>
            </a:r>
            <a:endParaRPr lang="en-US" altLang="ko-KR" sz="1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fontAlgn="base">
              <a:buNone/>
            </a:pPr>
            <a:r>
              <a:rPr lang="en-US" altLang="ko-KR" sz="1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</a:p>
          <a:p>
            <a:pPr fontAlgn="base"/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기업의 비 재무적 요소인  환경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(Environmental). 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(Social). 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지배구조</a:t>
            </a:r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(Governance)</a:t>
            </a:r>
            <a:r>
              <a:rPr lang="ko-KR" altLang="en-US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뜻하는 말 </a:t>
            </a:r>
            <a:endParaRPr lang="en-US" altLang="ko-KR" sz="18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fontAlgn="base">
              <a:buNone/>
            </a:pP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두산 백과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indent="0" fontAlgn="base">
              <a:buNone/>
            </a:pPr>
            <a:endParaRPr lang="en-US" altLang="ko-KR" sz="18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8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b="1" dirty="0">
                <a:latin typeface="경기천년바탕"/>
              </a:rPr>
              <a:t>What is environmental, social and governance (ESG)?</a:t>
            </a:r>
          </a:p>
          <a:p>
            <a:r>
              <a:rPr lang="en-US" altLang="ko-KR" dirty="0">
                <a:latin typeface="경기천년바탕"/>
              </a:rPr>
              <a:t>Environmental, social and governance (ESG) is a framework used to assess an organization's business practices and performance on various sustainability and ethical </a:t>
            </a:r>
            <a:r>
              <a:rPr lang="en-US" altLang="ko-KR" dirty="0" smtClean="0">
                <a:latin typeface="경기천년바탕"/>
              </a:rPr>
              <a:t>issues(</a:t>
            </a:r>
            <a:r>
              <a:rPr lang="ko-KR" altLang="en-US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기업의 다양한 지속가능성과 윤리적 문제에 대한 실천과 업적 수행을 평가하는 데 쓰이는 틀</a:t>
            </a:r>
            <a:r>
              <a:rPr lang="en-US" altLang="ko-KR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</a:t>
            </a:r>
            <a:r>
              <a:rPr lang="ko-KR" altLang="en-US" dirty="0" smtClean="0">
                <a:latin typeface="경기천년바탕"/>
              </a:rPr>
              <a:t> </a:t>
            </a:r>
            <a:r>
              <a:rPr lang="en-US" altLang="ko-KR" dirty="0" smtClean="0">
                <a:latin typeface="경기천년바탕"/>
              </a:rPr>
              <a:t>(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1200" b="1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Techtarget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Google)</a:t>
            </a:r>
            <a:endParaRPr lang="en-US" altLang="ko-KR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1-1. ESG</a:t>
            </a:r>
            <a:r>
              <a:rPr lang="ko-KR" altLang="en-US" dirty="0" smtClean="0"/>
              <a:t>의 정의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532453"/>
            <a:chOff x="746775" y="1085564"/>
            <a:chExt cx="5140726" cy="532453"/>
          </a:xfrm>
        </p:grpSpPr>
        <p:grpSp>
          <p:nvGrpSpPr>
            <p:cNvPr id="18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20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란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?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459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68A571-EBA7-457E-9299-BD4BA7BD9FB1}"/>
              </a:ext>
            </a:extLst>
          </p:cNvPr>
          <p:cNvSpPr/>
          <p:nvPr/>
        </p:nvSpPr>
        <p:spPr>
          <a:xfrm>
            <a:off x="0" y="2442786"/>
            <a:ext cx="12192000" cy="408497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oval"/>
            <a:tailEnd type="none"/>
          </a:ln>
          <a:effectLst/>
          <a:ex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1-2. ESG </a:t>
            </a:r>
            <a:r>
              <a:rPr lang="ko-KR" altLang="en-US" dirty="0" smtClean="0"/>
              <a:t>정의 부연 설명 </a:t>
            </a:r>
            <a:endParaRPr lang="ko-KR" altLang="en-US" dirty="0"/>
          </a:p>
        </p:txBody>
      </p:sp>
      <p:sp>
        <p:nvSpPr>
          <p:cNvPr id="29" name="Text Box 51">
            <a:extLst>
              <a:ext uri="{FF2B5EF4-FFF2-40B4-BE49-F238E27FC236}">
                <a16:creationId xmlns:a16="http://schemas.microsoft.com/office/drawing/2014/main" id="{624BC395-8AE6-4EFB-9AAC-EBD1861A2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064" y="1847075"/>
            <a:ext cx="7859382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532453"/>
            <a:chOff x="746775" y="1085564"/>
            <a:chExt cx="5140726" cy="532453"/>
          </a:xfrm>
        </p:grpSpPr>
        <p:grpSp>
          <p:nvGrpSpPr>
            <p:cNvPr id="13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5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에 대한 부연 설명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1(ESG 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경영 관리 플랫폼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Whatis.com)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604407"/>
            <a:ext cx="5383870" cy="45800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75" y="1604407"/>
            <a:ext cx="6114005" cy="47324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52170" y="6184445"/>
            <a:ext cx="4811076" cy="343312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구성요소와 개념 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ESG  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경영관리 플랫폼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56040" y="6093296"/>
            <a:ext cx="4811076" cy="380605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세가지 기둥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Whatis.com)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59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23992" y="2854319"/>
            <a:ext cx="5145871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ESG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개념</a:t>
            </a:r>
            <a:endParaRPr lang="ko-KR" altLang="en-US" sz="4000" spc="-148" dirty="0">
              <a:solidFill>
                <a:srgbClr val="064B8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</p:spTree>
    <p:extLst>
      <p:ext uri="{BB962C8B-B14F-4D97-AF65-F5344CB8AC3E}">
        <p14:creationId xmlns:p14="http://schemas.microsoft.com/office/powerpoint/2010/main" val="348624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68A571-EBA7-457E-9299-BD4BA7BD9FB1}"/>
              </a:ext>
            </a:extLst>
          </p:cNvPr>
          <p:cNvSpPr/>
          <p:nvPr/>
        </p:nvSpPr>
        <p:spPr>
          <a:xfrm>
            <a:off x="0" y="2573583"/>
            <a:ext cx="12192000" cy="408497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oval"/>
            <a:tailEnd type="none"/>
          </a:ln>
          <a:effectLst/>
          <a:ex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2-1. ESG </a:t>
            </a:r>
            <a:r>
              <a:rPr lang="ko-KR" altLang="en-US" dirty="0" smtClean="0"/>
              <a:t>개념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Text Box 51">
            <a:extLst>
              <a:ext uri="{FF2B5EF4-FFF2-40B4-BE49-F238E27FC236}">
                <a16:creationId xmlns:a16="http://schemas.microsoft.com/office/drawing/2014/main" id="{624BC395-8AE6-4EFB-9AAC-EBD1861A2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064" y="1847075"/>
            <a:ext cx="7859382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532453"/>
            <a:chOff x="746775" y="1085564"/>
            <a:chExt cx="5140726" cy="532453"/>
          </a:xfrm>
        </p:grpSpPr>
        <p:grpSp>
          <p:nvGrpSpPr>
            <p:cNvPr id="13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5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에 대한 부연 설명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 (</a:t>
              </a:r>
              <a:r>
                <a:rPr lang="ko-KR" altLang="en-US" sz="2200" b="1" spc="-185" dirty="0" err="1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동국시스템즈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ESG KRX)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00" y="1604407"/>
            <a:ext cx="6114005" cy="47324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62346" y="6139710"/>
            <a:ext cx="4811076" cy="343312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경영이란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?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동국 </a:t>
            </a:r>
            <a:r>
              <a:rPr lang="ko-KR" altLang="en-US" sz="1200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시스템즈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56040" y="5877272"/>
            <a:ext cx="4811076" cy="596629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무엇인가요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? (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KRX ESG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포털 </a:t>
            </a:r>
            <a:endParaRPr lang="en-US" altLang="ko-KR" sz="12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http://esg.krx.co.kr )</a:t>
            </a:r>
          </a:p>
          <a:p>
            <a:pPr algn="ctr"/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55695"/>
            <a:ext cx="5239854" cy="44463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65" y="1604407"/>
            <a:ext cx="6149539" cy="42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39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A99A8"/>
        </a:solidFill>
        <a:ln>
          <a:noFill/>
        </a:ln>
      </a:spPr>
      <a:bodyPr rtlCol="0" anchor="ctr"/>
      <a:lstStyle>
        <a:defPPr algn="ctr">
          <a:defRPr sz="1300" dirty="0"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23330</TotalTime>
  <Words>2132</Words>
  <Application>Microsoft Office PowerPoint</Application>
  <PresentationFormat>와이드스크린</PresentationFormat>
  <Paragraphs>222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34</vt:i4>
      </vt:variant>
    </vt:vector>
  </HeadingPairs>
  <TitlesOfParts>
    <vt:vector size="53" baseType="lpstr">
      <vt:lpstr>Times New Roman</vt:lpstr>
      <vt:lpstr>경기천년제목 Medium</vt:lpstr>
      <vt:lpstr>Calibri Light</vt:lpstr>
      <vt:lpstr>경기천년바탕</vt:lpstr>
      <vt:lpstr>경기천년바탕 Bold</vt:lpstr>
      <vt:lpstr>맑은 고딕</vt:lpstr>
      <vt:lpstr>경기천년제목 Bold</vt:lpstr>
      <vt:lpstr>조선일보명조</vt:lpstr>
      <vt:lpstr>HY견고딕</vt:lpstr>
      <vt:lpstr>Calibri</vt:lpstr>
      <vt:lpstr>경기천년제목 </vt:lpstr>
      <vt:lpstr>Arial</vt:lpstr>
      <vt:lpstr>HY헤드라인M</vt:lpstr>
      <vt:lpstr>경기천년바탕 Regular</vt:lpstr>
      <vt:lpstr>나눔바른고딕</vt:lpstr>
      <vt:lpstr>Office 테마</vt:lpstr>
      <vt:lpstr>1_Office 테마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Kyonggi Univ.</dc:creator>
  <cp:lastModifiedBy>PC</cp:lastModifiedBy>
  <cp:revision>1973</cp:revision>
  <cp:lastPrinted>2023-10-02T12:39:21Z</cp:lastPrinted>
  <dcterms:created xsi:type="dcterms:W3CDTF">2016-12-07T05:17:00Z</dcterms:created>
  <dcterms:modified xsi:type="dcterms:W3CDTF">2023-10-11T08:01:02Z</dcterms:modified>
</cp:coreProperties>
</file>